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notesSlides/notesSlide1.xml" ContentType="application/vnd.openxmlformats-officedocument.presentationml.notesSlide+xml"/>
  <Override PartName="/ppt/notesSlides/notesSlide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47"/>
  </p:notesMasterIdLst>
  <p:sldIdLst>
    <p:sldId id="409" r:id="rId2"/>
    <p:sldId id="257" r:id="rId3"/>
    <p:sldId id="439" r:id="rId4"/>
    <p:sldId id="455" r:id="rId5"/>
    <p:sldId id="459" r:id="rId6"/>
    <p:sldId id="458" r:id="rId7"/>
    <p:sldId id="460" r:id="rId8"/>
    <p:sldId id="461" r:id="rId9"/>
    <p:sldId id="440" r:id="rId10"/>
    <p:sldId id="462" r:id="rId11"/>
    <p:sldId id="445" r:id="rId12"/>
    <p:sldId id="446" r:id="rId13"/>
    <p:sldId id="463" r:id="rId14"/>
    <p:sldId id="441" r:id="rId15"/>
    <p:sldId id="464" r:id="rId16"/>
    <p:sldId id="465" r:id="rId17"/>
    <p:sldId id="447" r:id="rId18"/>
    <p:sldId id="448" r:id="rId19"/>
    <p:sldId id="466" r:id="rId20"/>
    <p:sldId id="467" r:id="rId21"/>
    <p:sldId id="468" r:id="rId22"/>
    <p:sldId id="442" r:id="rId23"/>
    <p:sldId id="449" r:id="rId24"/>
    <p:sldId id="450" r:id="rId25"/>
    <p:sldId id="469" r:id="rId26"/>
    <p:sldId id="471" r:id="rId27"/>
    <p:sldId id="472" r:id="rId28"/>
    <p:sldId id="473" r:id="rId29"/>
    <p:sldId id="474" r:id="rId30"/>
    <p:sldId id="476" r:id="rId31"/>
    <p:sldId id="475" r:id="rId32"/>
    <p:sldId id="443" r:id="rId33"/>
    <p:sldId id="452" r:id="rId34"/>
    <p:sldId id="477" r:id="rId35"/>
    <p:sldId id="478" r:id="rId36"/>
    <p:sldId id="479" r:id="rId37"/>
    <p:sldId id="480" r:id="rId38"/>
    <p:sldId id="444" r:id="rId39"/>
    <p:sldId id="453" r:id="rId40"/>
    <p:sldId id="481" r:id="rId41"/>
    <p:sldId id="454" r:id="rId42"/>
    <p:sldId id="482" r:id="rId43"/>
    <p:sldId id="483" r:id="rId44"/>
    <p:sldId id="284" r:id="rId45"/>
    <p:sldId id="288" r:id="rId4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jGfbebLDkrh5ZFS5t9yMqtQiFA7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ola Vallejo" initials="" lastIdx="4" clrIdx="0"/>
  <p:cmAuthor id="1" name="Paola Andrea Vallejo Correa" initials="PAVC" lastIdx="2" clrIdx="1">
    <p:extLst>
      <p:ext uri="{19B8F6BF-5375-455C-9EA6-DF929625EA0E}">
        <p15:presenceInfo xmlns:p15="http://schemas.microsoft.com/office/powerpoint/2012/main" userId="S-1-5-21-1319918816-2133870172-1244796221-526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3240"/>
    <a:srgbClr val="009BAF"/>
    <a:srgbClr val="FCD4D9"/>
    <a:srgbClr val="FBBBC3"/>
    <a:srgbClr val="D85C90"/>
    <a:srgbClr val="FB9815"/>
    <a:srgbClr val="FAAD15"/>
    <a:srgbClr val="FE963D"/>
    <a:srgbClr val="F7B224"/>
    <a:srgbClr val="FA36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5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openxmlformats.org/officeDocument/2006/relationships/customXml" Target="../customXml/item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customschemas.google.com/relationships/presentationmetadata" Target="metadata"/><Relationship Id="rId60"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5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0706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1935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90856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5003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3490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70" name="Google Shape;57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bg>
      <p:bgPr>
        <a:solidFill>
          <a:srgbClr val="7F7F7F">
            <a:alpha val="20000"/>
          </a:srgbClr>
        </a:solidFill>
        <a:effectLst/>
      </p:bgPr>
    </p:bg>
    <p:spTree>
      <p:nvGrpSpPr>
        <p:cNvPr id="1" name=""/>
        <p:cNvGrpSpPr/>
        <p:nvPr/>
      </p:nvGrpSpPr>
      <p:grpSpPr>
        <a:xfrm>
          <a:off x="0" y="0"/>
          <a:ext cx="0" cy="0"/>
          <a:chOff x="0" y="0"/>
          <a:chExt cx="0" cy="0"/>
        </a:xfrm>
      </p:grpSpPr>
      <p:sp>
        <p:nvSpPr>
          <p:cNvPr id="2" name="Rectángulo 1"/>
          <p:cNvSpPr/>
          <p:nvPr/>
        </p:nvSpPr>
        <p:spPr>
          <a:xfrm>
            <a:off x="-1" y="-73970"/>
            <a:ext cx="12191999" cy="6931969"/>
          </a:xfrm>
          <a:prstGeom prst="rect">
            <a:avLst/>
          </a:prstGeom>
          <a:solidFill>
            <a:srgbClr val="0F2D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 name="Grupo 9">
            <a:extLst>
              <a:ext uri="{FF2B5EF4-FFF2-40B4-BE49-F238E27FC236}">
                <a16:creationId xmlns:a16="http://schemas.microsoft.com/office/drawing/2014/main" id="{A8DE1008-9435-4582-AE18-9973DCBA2FB5}"/>
              </a:ext>
            </a:extLst>
          </p:cNvPr>
          <p:cNvGrpSpPr/>
          <p:nvPr/>
        </p:nvGrpSpPr>
        <p:grpSpPr>
          <a:xfrm>
            <a:off x="-5192" y="-50800"/>
            <a:ext cx="12197192" cy="6858000"/>
            <a:chOff x="-5192" y="0"/>
            <a:chExt cx="12197192" cy="6858000"/>
          </a:xfrm>
        </p:grpSpPr>
        <p:pic>
          <p:nvPicPr>
            <p:cNvPr id="11" name="Gráfico 10">
              <a:extLst>
                <a:ext uri="{FF2B5EF4-FFF2-40B4-BE49-F238E27FC236}">
                  <a16:creationId xmlns:a16="http://schemas.microsoft.com/office/drawing/2014/main" id="{3345BC10-B95C-4E5B-8CB5-0D9F33E7E63C}"/>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rot="10800000">
              <a:off x="4543109" y="0"/>
              <a:ext cx="7648891" cy="6858000"/>
            </a:xfrm>
            <a:prstGeom prst="rect">
              <a:avLst/>
            </a:prstGeom>
          </p:spPr>
        </p:pic>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a:off x="-5192" y="0"/>
              <a:ext cx="7648891" cy="6858000"/>
            </a:xfrm>
            <a:prstGeom prst="rect">
              <a:avLst/>
            </a:prstGeom>
          </p:spPr>
        </p:pic>
      </p:grpSp>
      <p:sp>
        <p:nvSpPr>
          <p:cNvPr id="13" name="CuadroTexto 12">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pic>
        <p:nvPicPr>
          <p:cNvPr id="21" name="Gráfico 12">
            <a:extLst>
              <a:ext uri="{FF2B5EF4-FFF2-40B4-BE49-F238E27FC236}">
                <a16:creationId xmlns:a16="http://schemas.microsoft.com/office/drawing/2014/main" id="{D44A8620-4433-45C5-A0B4-543E32F58B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7" name="CuadroTexto 16">
            <a:extLst>
              <a:ext uri="{FF2B5EF4-FFF2-40B4-BE49-F238E27FC236}">
                <a16:creationId xmlns:a16="http://schemas.microsoft.com/office/drawing/2014/main" id="{750B50FC-97F2-88EF-C8A8-C4EBCB7B57BC}"/>
              </a:ext>
            </a:extLst>
          </p:cNvPr>
          <p:cNvSpPr txBox="1"/>
          <p:nvPr userDrawn="1"/>
        </p:nvSpPr>
        <p:spPr>
          <a:xfrm>
            <a:off x="3020292" y="2136710"/>
            <a:ext cx="8986942" cy="1569660"/>
          </a:xfrm>
          <a:prstGeom prst="rect">
            <a:avLst/>
          </a:prstGeom>
          <a:noFill/>
        </p:spPr>
        <p:txBody>
          <a:bodyPr wrap="square" rtlCol="0">
            <a:spAutoFit/>
          </a:bodyPr>
          <a:lstStyle/>
          <a:p>
            <a:pPr algn="r"/>
            <a:r>
              <a:rPr lang="es-ES" sz="4800" b="1" dirty="0">
                <a:solidFill>
                  <a:schemeClr val="bg1"/>
                </a:solidFill>
                <a:latin typeface="Arial" panose="020B0604020202020204" pitchFamily="34" charset="0"/>
                <a:ea typeface="Roboto" panose="02000000000000000000" pitchFamily="2" charset="0"/>
                <a:cs typeface="Arial" panose="020B0604020202020204" pitchFamily="34" charset="0"/>
              </a:rPr>
              <a:t>Introducción a las Arquitecturas de Software</a:t>
            </a:r>
            <a:endParaRPr lang="es-CO" sz="4800" b="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8" name="Gráfico 5">
            <a:extLst>
              <a:ext uri="{FF2B5EF4-FFF2-40B4-BE49-F238E27FC236}">
                <a16:creationId xmlns:a16="http://schemas.microsoft.com/office/drawing/2014/main" id="{523F6A99-5676-74DC-AED2-D3A7AB15606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820301" y="4055585"/>
            <a:ext cx="6108174" cy="91951"/>
          </a:xfrm>
          <a:prstGeom prst="rect">
            <a:avLst/>
          </a:prstGeom>
        </p:spPr>
      </p:pic>
      <p:sp>
        <p:nvSpPr>
          <p:cNvPr id="19" name="CuadroTexto 18">
            <a:extLst>
              <a:ext uri="{FF2B5EF4-FFF2-40B4-BE49-F238E27FC236}">
                <a16:creationId xmlns:a16="http://schemas.microsoft.com/office/drawing/2014/main" id="{2D4AC239-D774-6873-C138-FCB15C996FF3}"/>
              </a:ext>
            </a:extLst>
          </p:cNvPr>
          <p:cNvSpPr txBox="1"/>
          <p:nvPr userDrawn="1"/>
        </p:nvSpPr>
        <p:spPr>
          <a:xfrm>
            <a:off x="10762113" y="5301965"/>
            <a:ext cx="1166362" cy="553998"/>
          </a:xfrm>
          <a:prstGeom prst="rect">
            <a:avLst/>
          </a:prstGeom>
          <a:noFill/>
        </p:spPr>
        <p:txBody>
          <a:bodyPr wrap="square" rtlCol="0">
            <a:spAutoFit/>
          </a:bodyPr>
          <a:lstStyle/>
          <a:p>
            <a:pPr algn="r"/>
            <a:r>
              <a:rPr lang="es-CO" sz="3000" b="1" dirty="0">
                <a:solidFill>
                  <a:schemeClr val="bg1"/>
                </a:solidFill>
                <a:latin typeface="Arial" panose="020B0604020202020204" pitchFamily="34" charset="0"/>
                <a:ea typeface="Roboto" panose="02000000000000000000" pitchFamily="2" charset="0"/>
                <a:cs typeface="Arial" panose="020B0604020202020204" pitchFamily="34" charset="0"/>
              </a:rPr>
              <a:t>2025</a:t>
            </a:r>
          </a:p>
        </p:txBody>
      </p:sp>
      <p:sp>
        <p:nvSpPr>
          <p:cNvPr id="24" name="Título 1">
            <a:extLst>
              <a:ext uri="{FF2B5EF4-FFF2-40B4-BE49-F238E27FC236}">
                <a16:creationId xmlns:a16="http://schemas.microsoft.com/office/drawing/2014/main" id="{07B2087D-9769-8209-BC25-A2D659BDE2A8}"/>
              </a:ext>
            </a:extLst>
          </p:cNvPr>
          <p:cNvSpPr>
            <a:spLocks noGrp="1"/>
          </p:cNvSpPr>
          <p:nvPr>
            <p:ph type="title" hasCustomPrompt="1"/>
          </p:nvPr>
        </p:nvSpPr>
        <p:spPr>
          <a:xfrm>
            <a:off x="7416801" y="4396708"/>
            <a:ext cx="4511674" cy="724989"/>
          </a:xfrm>
        </p:spPr>
        <p:txBody>
          <a:bodyPr>
            <a:noAutofit/>
          </a:bodyPr>
          <a:lstStyle>
            <a:lvl1pPr algn="ctr">
              <a:defRPr sz="2800" b="1">
                <a:solidFill>
                  <a:srgbClr val="02C9B6"/>
                </a:solidFill>
              </a:defRPr>
            </a:lvl1pPr>
          </a:lstStyle>
          <a:p>
            <a:r>
              <a:rPr lang="es-CO" dirty="0"/>
              <a:t>Nicol</a:t>
            </a:r>
            <a:r>
              <a:rPr lang="es-ES" dirty="0" err="1"/>
              <a:t>ás</a:t>
            </a:r>
            <a:r>
              <a:rPr lang="es-ES" dirty="0"/>
              <a:t> Ramírez Vélez</a:t>
            </a:r>
            <a:endParaRPr lang="es-CO" dirty="0"/>
          </a:p>
        </p:txBody>
      </p:sp>
    </p:spTree>
    <p:extLst>
      <p:ext uri="{BB962C8B-B14F-4D97-AF65-F5344CB8AC3E}">
        <p14:creationId xmlns:p14="http://schemas.microsoft.com/office/powerpoint/2010/main" val="1625211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ma 4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21437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Presentación del curso</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29601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Metodología del curso</a:t>
            </a:r>
            <a:endParaRPr lang="es-CO"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768585"/>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Contenido detallado</a:t>
            </a:r>
            <a:endParaRPr lang="es-CO"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522808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4578210"/>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Evaluaciones</a:t>
            </a:r>
          </a:p>
        </p:txBody>
      </p:sp>
    </p:spTree>
    <p:extLst>
      <p:ext uri="{BB962C8B-B14F-4D97-AF65-F5344CB8AC3E}">
        <p14:creationId xmlns:p14="http://schemas.microsoft.com/office/powerpoint/2010/main" val="2581545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7566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5017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76360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348852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918069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66975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EjercicioFinal">
    <p:bg>
      <p:bgPr>
        <a:solidFill>
          <a:schemeClr val="bg1"/>
        </a:solidFill>
        <a:effectLst/>
      </p:bgPr>
    </p:bg>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EJERCICIO FINAL</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7345795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ta">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8" name="Rectángulo 7">
            <a:extLst>
              <a:ext uri="{FF2B5EF4-FFF2-40B4-BE49-F238E27FC236}">
                <a16:creationId xmlns:a16="http://schemas.microsoft.com/office/drawing/2014/main" id="{79D2699A-DE0A-4825-8DB2-9F0E8B5DBA36}"/>
              </a:ext>
            </a:extLst>
          </p:cNvPr>
          <p:cNvSpPr/>
          <p:nvPr/>
        </p:nvSpPr>
        <p:spPr>
          <a:xfrm>
            <a:off x="2298607" y="2619419"/>
            <a:ext cx="5005387" cy="2286000"/>
          </a:xfrm>
          <a:prstGeom prst="rect">
            <a:avLst/>
          </a:prstGeom>
          <a:solidFill>
            <a:srgbClr val="02C9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BFE8117D-8F35-423F-A08F-B39513EE78F8}"/>
              </a:ext>
            </a:extLst>
          </p:cNvPr>
          <p:cNvSpPr txBox="1"/>
          <p:nvPr/>
        </p:nvSpPr>
        <p:spPr>
          <a:xfrm>
            <a:off x="2587928" y="2941845"/>
            <a:ext cx="4426744" cy="1631216"/>
          </a:xfrm>
          <a:prstGeom prst="rect">
            <a:avLst/>
          </a:prstGeom>
          <a:noFill/>
        </p:spPr>
        <p:txBody>
          <a:bodyPr wrap="square">
            <a:spAutoFit/>
          </a:bodyPr>
          <a:lstStyle/>
          <a:p>
            <a:pPr marL="85725">
              <a:buClr>
                <a:schemeClr val="bg1"/>
              </a:buClr>
              <a:defRPr/>
            </a:pPr>
            <a:r>
              <a:rPr lang="es-ES" sz="2000" dirty="0" err="1">
                <a:solidFill>
                  <a:srgbClr val="7F7F7F"/>
                </a:solidFill>
              </a:rPr>
              <a:t>Lorem</a:t>
            </a:r>
            <a:r>
              <a:rPr lang="es-ES" sz="2000" dirty="0">
                <a:solidFill>
                  <a:srgbClr val="7F7F7F"/>
                </a:solidFill>
              </a:rPr>
              <a:t> </a:t>
            </a:r>
            <a:r>
              <a:rPr lang="es-ES" sz="2000" dirty="0" err="1">
                <a:solidFill>
                  <a:srgbClr val="7F7F7F"/>
                </a:solidFill>
              </a:rPr>
              <a:t>ipsum</a:t>
            </a:r>
            <a:r>
              <a:rPr lang="es-ES" sz="2000" dirty="0">
                <a:solidFill>
                  <a:srgbClr val="7F7F7F"/>
                </a:solidFill>
              </a:rPr>
              <a:t> dolor </a:t>
            </a:r>
            <a:r>
              <a:rPr lang="es-ES" sz="2000" dirty="0" err="1">
                <a:solidFill>
                  <a:srgbClr val="7F7F7F"/>
                </a:solidFill>
              </a:rPr>
              <a:t>sit</a:t>
            </a:r>
            <a:r>
              <a:rPr lang="es-ES" sz="2000" dirty="0">
                <a:solidFill>
                  <a:srgbClr val="7F7F7F"/>
                </a:solidFill>
              </a:rPr>
              <a:t> </a:t>
            </a:r>
            <a:r>
              <a:rPr lang="es-ES" sz="2000" dirty="0" err="1">
                <a:solidFill>
                  <a:srgbClr val="7F7F7F"/>
                </a:solidFill>
              </a:rPr>
              <a:t>amet</a:t>
            </a:r>
            <a:r>
              <a:rPr lang="es-ES" sz="2000" dirty="0">
                <a:solidFill>
                  <a:srgbClr val="7F7F7F"/>
                </a:solidFill>
              </a:rPr>
              <a:t>, </a:t>
            </a:r>
            <a:r>
              <a:rPr lang="es-ES" sz="2000" dirty="0" err="1">
                <a:solidFill>
                  <a:srgbClr val="7F7F7F"/>
                </a:solidFill>
              </a:rPr>
              <a:t>consectetur</a:t>
            </a:r>
            <a:r>
              <a:rPr lang="es-ES" sz="2000" dirty="0">
                <a:solidFill>
                  <a:srgbClr val="7F7F7F"/>
                </a:solidFill>
              </a:rPr>
              <a:t> </a:t>
            </a:r>
            <a:r>
              <a:rPr lang="es-ES" sz="2000" dirty="0" err="1">
                <a:solidFill>
                  <a:srgbClr val="7F7F7F"/>
                </a:solidFill>
              </a:rPr>
              <a:t>adipiscing</a:t>
            </a:r>
            <a:r>
              <a:rPr lang="es-ES" sz="2000" dirty="0">
                <a:solidFill>
                  <a:srgbClr val="7F7F7F"/>
                </a:solidFill>
              </a:rPr>
              <a:t> </a:t>
            </a:r>
            <a:r>
              <a:rPr lang="es-ES" sz="2000" dirty="0" err="1">
                <a:solidFill>
                  <a:srgbClr val="7F7F7F"/>
                </a:solidFill>
              </a:rPr>
              <a:t>elit</a:t>
            </a:r>
            <a:r>
              <a:rPr lang="es-ES" sz="2000" dirty="0">
                <a:solidFill>
                  <a:srgbClr val="7F7F7F"/>
                </a:solidFill>
              </a:rPr>
              <a:t>. </a:t>
            </a:r>
            <a:r>
              <a:rPr lang="es-ES" sz="2000" dirty="0" err="1">
                <a:solidFill>
                  <a:srgbClr val="7F7F7F"/>
                </a:solidFill>
              </a:rPr>
              <a:t>Integer</a:t>
            </a:r>
            <a:r>
              <a:rPr lang="es-ES" sz="2000" dirty="0">
                <a:solidFill>
                  <a:srgbClr val="7F7F7F"/>
                </a:solidFill>
              </a:rPr>
              <a:t> et </a:t>
            </a:r>
            <a:r>
              <a:rPr lang="es-ES" sz="2000" dirty="0" err="1">
                <a:solidFill>
                  <a:srgbClr val="7F7F7F"/>
                </a:solidFill>
              </a:rPr>
              <a:t>faucibus</a:t>
            </a:r>
            <a:r>
              <a:rPr lang="es-ES" sz="2000" dirty="0">
                <a:solidFill>
                  <a:srgbClr val="7F7F7F"/>
                </a:solidFill>
              </a:rPr>
              <a:t> odio. Quisque et ante </a:t>
            </a:r>
            <a:r>
              <a:rPr lang="es-ES" sz="2000" dirty="0" err="1">
                <a:solidFill>
                  <a:srgbClr val="7F7F7F"/>
                </a:solidFill>
              </a:rPr>
              <a:t>eu</a:t>
            </a:r>
            <a:r>
              <a:rPr lang="es-ES" sz="2000" dirty="0">
                <a:solidFill>
                  <a:srgbClr val="7F7F7F"/>
                </a:solidFill>
              </a:rPr>
              <a:t> </a:t>
            </a:r>
            <a:r>
              <a:rPr lang="es-ES" sz="2000" dirty="0" err="1">
                <a:solidFill>
                  <a:srgbClr val="7F7F7F"/>
                </a:solidFill>
              </a:rPr>
              <a:t>ipsum</a:t>
            </a:r>
            <a:r>
              <a:rPr lang="es-ES" sz="2000" dirty="0">
                <a:solidFill>
                  <a:srgbClr val="7F7F7F"/>
                </a:solidFill>
              </a:rPr>
              <a:t> </a:t>
            </a:r>
            <a:r>
              <a:rPr lang="es-ES" sz="2000" dirty="0" err="1">
                <a:solidFill>
                  <a:srgbClr val="7F7F7F"/>
                </a:solidFill>
              </a:rPr>
              <a:t>dictum</a:t>
            </a:r>
            <a:r>
              <a:rPr lang="es-ES" sz="2000" dirty="0">
                <a:solidFill>
                  <a:srgbClr val="7F7F7F"/>
                </a:solidFill>
              </a:rPr>
              <a:t> </a:t>
            </a:r>
            <a:r>
              <a:rPr lang="es-ES" sz="2000" dirty="0" err="1">
                <a:solidFill>
                  <a:srgbClr val="7F7F7F"/>
                </a:solidFill>
              </a:rPr>
              <a:t>pretium</a:t>
            </a:r>
            <a:r>
              <a:rPr lang="es-ES" sz="2000" dirty="0">
                <a:solidFill>
                  <a:srgbClr val="7F7F7F"/>
                </a:solidFill>
              </a:rPr>
              <a:t> id </a:t>
            </a:r>
            <a:r>
              <a:rPr lang="es-ES" sz="2000" dirty="0" err="1">
                <a:solidFill>
                  <a:srgbClr val="7F7F7F"/>
                </a:solidFill>
              </a:rPr>
              <a:t>finibus</a:t>
            </a:r>
            <a:r>
              <a:rPr lang="es-ES" sz="2000" dirty="0">
                <a:solidFill>
                  <a:srgbClr val="7F7F7F"/>
                </a:solidFill>
              </a:rPr>
              <a:t> odio. </a:t>
            </a:r>
            <a:r>
              <a:rPr lang="es-ES" sz="2000" dirty="0" err="1">
                <a:solidFill>
                  <a:srgbClr val="7F7F7F"/>
                </a:solidFill>
              </a:rPr>
              <a:t>Donec</a:t>
            </a:r>
            <a:r>
              <a:rPr lang="es-ES" sz="2000" dirty="0">
                <a:solidFill>
                  <a:srgbClr val="7F7F7F"/>
                </a:solidFill>
              </a:rPr>
              <a:t> vitae </a:t>
            </a:r>
            <a:r>
              <a:rPr lang="es-ES" sz="2000" dirty="0" err="1">
                <a:solidFill>
                  <a:srgbClr val="7F7F7F"/>
                </a:solidFill>
              </a:rPr>
              <a:t>nibh</a:t>
            </a:r>
            <a:r>
              <a:rPr lang="es-ES" sz="2000" dirty="0">
                <a:solidFill>
                  <a:srgbClr val="7F7F7F"/>
                </a:solidFill>
              </a:rPr>
              <a:t> </a:t>
            </a:r>
            <a:r>
              <a:rPr lang="es-ES" sz="2000" dirty="0" err="1">
                <a:solidFill>
                  <a:srgbClr val="7F7F7F"/>
                </a:solidFill>
              </a:rPr>
              <a:t>semper</a:t>
            </a:r>
            <a:r>
              <a:rPr lang="es-ES" sz="2000" dirty="0">
                <a:solidFill>
                  <a:srgbClr val="7F7F7F"/>
                </a:solidFill>
              </a:rPr>
              <a:t> </a:t>
            </a:r>
            <a:r>
              <a:rPr lang="es-ES" sz="2000" dirty="0" err="1">
                <a:solidFill>
                  <a:srgbClr val="7F7F7F"/>
                </a:solidFill>
              </a:rPr>
              <a:t>est</a:t>
            </a:r>
            <a:r>
              <a:rPr lang="es-ES" sz="2000" dirty="0">
                <a:solidFill>
                  <a:srgbClr val="7F7F7F"/>
                </a:solidFill>
              </a:rPr>
              <a:t> </a:t>
            </a:r>
            <a:r>
              <a:rPr lang="es-ES" sz="2000" dirty="0" err="1">
                <a:solidFill>
                  <a:srgbClr val="7F7F7F"/>
                </a:solidFill>
              </a:rPr>
              <a:t>luctus</a:t>
            </a:r>
            <a:r>
              <a:rPr lang="es-ES" sz="2000" dirty="0">
                <a:solidFill>
                  <a:srgbClr val="7F7F7F"/>
                </a:solidFill>
              </a:rPr>
              <a:t> </a:t>
            </a:r>
            <a:r>
              <a:rPr lang="es-ES" sz="2000" dirty="0" err="1">
                <a:solidFill>
                  <a:srgbClr val="7F7F7F"/>
                </a:solidFill>
              </a:rPr>
              <a:t>vulputate</a:t>
            </a:r>
            <a:r>
              <a:rPr lang="es-ES" sz="2000" dirty="0">
                <a:solidFill>
                  <a:srgbClr val="7F7F7F"/>
                </a:solidFill>
              </a:rPr>
              <a:t>. </a:t>
            </a:r>
          </a:p>
        </p:txBody>
      </p:sp>
    </p:spTree>
    <p:extLst>
      <p:ext uri="{BB962C8B-B14F-4D97-AF65-F5344CB8AC3E}">
        <p14:creationId xmlns:p14="http://schemas.microsoft.com/office/powerpoint/2010/main" val="1483306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parador">
    <p:bg>
      <p:bgPr>
        <a:solidFill>
          <a:srgbClr val="0D3240"/>
        </a:solidFill>
        <a:effectLst/>
      </p:bgPr>
    </p:bg>
    <p:spTree>
      <p:nvGrpSpPr>
        <p:cNvPr id="1" name=""/>
        <p:cNvGrpSpPr/>
        <p:nvPr/>
      </p:nvGrpSpPr>
      <p:grpSpPr>
        <a:xfrm>
          <a:off x="0" y="0"/>
          <a:ext cx="0" cy="0"/>
          <a:chOff x="0" y="0"/>
          <a:chExt cx="0" cy="0"/>
        </a:xfrm>
      </p:grpSpPr>
      <p:pic>
        <p:nvPicPr>
          <p:cNvPr id="9" name="Gráfico 6">
            <a:extLst>
              <a:ext uri="{FF2B5EF4-FFF2-40B4-BE49-F238E27FC236}">
                <a16:creationId xmlns:a16="http://schemas.microsoft.com/office/drawing/2014/main" id="{EED147EE-E3C8-45A1-A7EA-4A18FF84CC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83826" y="5091090"/>
            <a:ext cx="6108174" cy="91951"/>
          </a:xfrm>
          <a:prstGeom prst="rect">
            <a:avLst/>
          </a:prstGeom>
        </p:spPr>
      </p:pic>
      <p:pic>
        <p:nvPicPr>
          <p:cNvPr id="11"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3" name="Google Shape;41;p33"/>
          <p:cNvSpPr txBox="1">
            <a:spLocks noGrp="1"/>
          </p:cNvSpPr>
          <p:nvPr>
            <p:ph type="body" idx="1" hasCustomPrompt="1"/>
          </p:nvPr>
        </p:nvSpPr>
        <p:spPr>
          <a:xfrm>
            <a:off x="2819400" y="2722909"/>
            <a:ext cx="8934496" cy="1484811"/>
          </a:xfrm>
          <a:prstGeom prst="rect">
            <a:avLst/>
          </a:prstGeom>
          <a:noFill/>
          <a:ln>
            <a:noFill/>
          </a:ln>
        </p:spPr>
        <p:txBody>
          <a:bodyPr spcFirstLastPara="1" wrap="square" lIns="91425" tIns="45700" rIns="91425" bIns="45700" anchor="t" anchorCtr="0">
            <a:noAutofit/>
          </a:bodyPr>
          <a:lstStyle>
            <a:lvl1pPr marL="76200" lvl="0" indent="0" algn="l">
              <a:lnSpc>
                <a:spcPct val="100000"/>
              </a:lnSpc>
              <a:spcBef>
                <a:spcPts val="480"/>
              </a:spcBef>
              <a:spcAft>
                <a:spcPts val="0"/>
              </a:spcAft>
              <a:buSzPts val="2400"/>
              <a:buNone/>
              <a:defRPr sz="8000" b="1" kern="1200"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r>
              <a:rPr lang="es-CO" dirty="0"/>
              <a:t>SEPARADOR</a:t>
            </a:r>
            <a:endParaRPr dirty="0"/>
          </a:p>
        </p:txBody>
      </p:sp>
      <p:sp>
        <p:nvSpPr>
          <p:cNvPr id="5" name="CuadroTexto 4">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Tree>
    <p:extLst>
      <p:ext uri="{BB962C8B-B14F-4D97-AF65-F5344CB8AC3E}">
        <p14:creationId xmlns:p14="http://schemas.microsoft.com/office/powerpoint/2010/main" val="3965943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Portada">
    <p:bg>
      <p:bgPr>
        <a:solidFill>
          <a:srgbClr val="7F7F7F">
            <a:alpha val="20000"/>
          </a:srgbClr>
        </a:solidFill>
        <a:effectLst/>
      </p:bgPr>
    </p:bg>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tretch>
            <a:fillRect/>
          </a:stretch>
        </p:blipFill>
        <p:spPr>
          <a:xfrm>
            <a:off x="-1828592" y="-1689100"/>
            <a:ext cx="7648891" cy="6858000"/>
          </a:xfrm>
          <a:prstGeom prst="rect">
            <a:avLst/>
          </a:prstGeom>
        </p:spPr>
      </p:pic>
      <p:sp>
        <p:nvSpPr>
          <p:cNvPr id="13" name="CuadroTexto 12">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Mnecación</a:t>
            </a:r>
            <a:endParaRPr lang="es-CO" sz="900" dirty="0">
              <a:solidFill>
                <a:schemeClr val="bg1"/>
              </a:solidFill>
            </a:endParaRPr>
          </a:p>
        </p:txBody>
      </p:sp>
      <p:pic>
        <p:nvPicPr>
          <p:cNvPr id="20" name="Gráfico 5">
            <a:extLst>
              <a:ext uri="{FF2B5EF4-FFF2-40B4-BE49-F238E27FC236}">
                <a16:creationId xmlns:a16="http://schemas.microsoft.com/office/drawing/2014/main" id="{9F47A9DA-CE97-4EC8-9576-61A1ECAA59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301" y="4055585"/>
            <a:ext cx="6108174" cy="91951"/>
          </a:xfrm>
          <a:prstGeom prst="rect">
            <a:avLst/>
          </a:prstGeom>
        </p:spPr>
      </p:pic>
    </p:spTree>
    <p:extLst>
      <p:ext uri="{BB962C8B-B14F-4D97-AF65-F5344CB8AC3E}">
        <p14:creationId xmlns:p14="http://schemas.microsoft.com/office/powerpoint/2010/main" val="7752896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Recapitulemos">
    <p:bg>
      <p:bgPr>
        <a:solidFill>
          <a:schemeClr val="bg1"/>
        </a:solidFill>
        <a:effectLst/>
      </p:bgPr>
    </p:bg>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RECAPITULEMOS</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7627961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Referencia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10"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REFERENCIAS</a:t>
            </a:r>
            <a:endParaRPr dirty="0"/>
          </a:p>
        </p:txBody>
      </p:sp>
      <p:sp>
        <p:nvSpPr>
          <p:cNvPr id="11" name="Google Shape;41;p33"/>
          <p:cNvSpPr txBox="1">
            <a:spLocks noGrp="1"/>
          </p:cNvSpPr>
          <p:nvPr>
            <p:ph type="body" idx="1"/>
          </p:nvPr>
        </p:nvSpPr>
        <p:spPr>
          <a:xfrm>
            <a:off x="2076994" y="2057401"/>
            <a:ext cx="9666016" cy="401682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12" name="Google Shape;41;p33"/>
          <p:cNvSpPr txBox="1">
            <a:spLocks noGrp="1"/>
          </p:cNvSpPr>
          <p:nvPr>
            <p:ph type="body" idx="12" hasCustomPrompt="1"/>
          </p:nvPr>
        </p:nvSpPr>
        <p:spPr>
          <a:xfrm>
            <a:off x="2076994" y="1370695"/>
            <a:ext cx="9666016" cy="556981"/>
          </a:xfrm>
          <a:prstGeom prst="rect">
            <a:avLst/>
          </a:prstGeom>
          <a:noFill/>
          <a:ln>
            <a:noFill/>
          </a:ln>
        </p:spPr>
        <p:txBody>
          <a:bodyPr spcFirstLastPara="1" wrap="square" lIns="91425" tIns="45700" rIns="91425" bIns="45700" anchor="t" anchorCtr="0">
            <a:normAutofit/>
          </a:bodyPr>
          <a:lstStyle>
            <a:lvl1pPr marL="76200" lvl="0" indent="0" algn="ctr">
              <a:lnSpc>
                <a:spcPct val="100000"/>
              </a:lnSpc>
              <a:spcBef>
                <a:spcPts val="480"/>
              </a:spcBef>
              <a:spcAft>
                <a:spcPts val="0"/>
              </a:spcAft>
              <a:buClr>
                <a:srgbClr val="009BAF"/>
              </a:buClr>
              <a:buSzPts val="2400"/>
              <a:buNone/>
              <a:defRPr sz="2500" b="0" i="1" baseline="0">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r>
              <a:rPr lang="es-CO" dirty="0"/>
              <a:t>Material elaborado por: Daniel Correa – Paola Vallejo</a:t>
            </a:r>
            <a:endParaRPr dirty="0"/>
          </a:p>
        </p:txBody>
      </p:sp>
    </p:spTree>
    <p:extLst>
      <p:ext uri="{BB962C8B-B14F-4D97-AF65-F5344CB8AC3E}">
        <p14:creationId xmlns:p14="http://schemas.microsoft.com/office/powerpoint/2010/main" val="2030407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Gracias">
    <p:spTree>
      <p:nvGrpSpPr>
        <p:cNvPr id="1" name=""/>
        <p:cNvGrpSpPr/>
        <p:nvPr/>
      </p:nvGrpSpPr>
      <p:grpSpPr>
        <a:xfrm>
          <a:off x="0" y="0"/>
          <a:ext cx="0" cy="0"/>
          <a:chOff x="0" y="0"/>
          <a:chExt cx="0" cy="0"/>
        </a:xfrm>
      </p:grpSpPr>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 name="Imagen 6" descr="Imagen que contiene coral, calle, animal, agua&#10;&#10;Descripción generada automáticamente">
            <a:extLst>
              <a:ext uri="{FF2B5EF4-FFF2-40B4-BE49-F238E27FC236}">
                <a16:creationId xmlns:a16="http://schemas.microsoft.com/office/drawing/2014/main" id="{A5F3A245-A1F9-4A5B-8A86-780845E96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CuadroTexto 9">
            <a:extLst>
              <a:ext uri="{FF2B5EF4-FFF2-40B4-BE49-F238E27FC236}">
                <a16:creationId xmlns:a16="http://schemas.microsoft.com/office/drawing/2014/main" id="{1372829B-FCDA-43E4-9B63-B4AC88469ACE}"/>
              </a:ext>
            </a:extLst>
          </p:cNvPr>
          <p:cNvSpPr txBox="1"/>
          <p:nvPr/>
        </p:nvSpPr>
        <p:spPr>
          <a:xfrm>
            <a:off x="442914" y="4306260"/>
            <a:ext cx="5829300" cy="1569660"/>
          </a:xfrm>
          <a:prstGeom prst="rect">
            <a:avLst/>
          </a:prstGeom>
          <a:noFill/>
        </p:spPr>
        <p:txBody>
          <a:bodyPr wrap="square" rtlCol="0">
            <a:spAutoFit/>
          </a:bodyPr>
          <a:lstStyle/>
          <a:p>
            <a:r>
              <a:rPr lang="es-CO" sz="9600" b="1"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rPr>
              <a:t>GRACIAS</a:t>
            </a:r>
          </a:p>
        </p:txBody>
      </p:sp>
      <p:sp>
        <p:nvSpPr>
          <p:cNvPr id="11" name="CuadroTexto 10">
            <a:extLst>
              <a:ext uri="{FF2B5EF4-FFF2-40B4-BE49-F238E27FC236}">
                <a16:creationId xmlns:a16="http://schemas.microsoft.com/office/drawing/2014/main" id="{FBE21F91-9CD8-45F8-8EE6-36309EE3AF6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
        <p:nvSpPr>
          <p:cNvPr id="12" name="Rectángulo 11">
            <a:extLst>
              <a:ext uri="{FF2B5EF4-FFF2-40B4-BE49-F238E27FC236}">
                <a16:creationId xmlns:a16="http://schemas.microsoft.com/office/drawing/2014/main" id="{0936407D-25E2-4917-A6B9-D0CDF493D1CA}"/>
              </a:ext>
            </a:extLst>
          </p:cNvPr>
          <p:cNvSpPr/>
          <p:nvPr/>
        </p:nvSpPr>
        <p:spPr>
          <a:xfrm>
            <a:off x="442914" y="4433865"/>
            <a:ext cx="5829300" cy="1314450"/>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Gráfico 6">
            <a:extLst>
              <a:ext uri="{FF2B5EF4-FFF2-40B4-BE49-F238E27FC236}">
                <a16:creationId xmlns:a16="http://schemas.microsoft.com/office/drawing/2014/main" id="{EED147EE-E3C8-45A1-A7EA-4A18FF84CC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3826" y="5091090"/>
            <a:ext cx="6108174" cy="91951"/>
          </a:xfrm>
          <a:prstGeom prst="rect">
            <a:avLst/>
          </a:prstGeom>
        </p:spPr>
      </p:pic>
    </p:spTree>
    <p:extLst>
      <p:ext uri="{BB962C8B-B14F-4D97-AF65-F5344CB8AC3E}">
        <p14:creationId xmlns:p14="http://schemas.microsoft.com/office/powerpoint/2010/main" val="24149835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Diapositiva de título">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933618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Diapositiva de título">
    <p:spTree>
      <p:nvGrpSpPr>
        <p:cNvPr id="1" name="Shape 22"/>
        <p:cNvGrpSpPr/>
        <p:nvPr/>
      </p:nvGrpSpPr>
      <p:grpSpPr>
        <a:xfrm>
          <a:off x="0" y="0"/>
          <a:ext cx="0" cy="0"/>
          <a:chOff x="0" y="0"/>
          <a:chExt cx="0" cy="0"/>
        </a:xfrm>
      </p:grpSpPr>
      <p:sp>
        <p:nvSpPr>
          <p:cNvPr id="30" name="Google Shape;30;p31"/>
          <p:cNvSpPr txBox="1">
            <a:spLocks noGrp="1"/>
          </p:cNvSpPr>
          <p:nvPr>
            <p:ph type="ctrTitle"/>
          </p:nvPr>
        </p:nvSpPr>
        <p:spPr>
          <a:xfrm>
            <a:off x="2928401" y="1380068"/>
            <a:ext cx="8574622" cy="2616199"/>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dk1"/>
              </a:buClr>
              <a:buSzPts val="6000"/>
              <a:buFont typeface="Calibri"/>
              <a:buNone/>
              <a:defRPr sz="6000" b="1">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1"/>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t" anchorCtr="0">
            <a:normAutofit/>
          </a:bodyPr>
          <a:lstStyle>
            <a:lvl1pPr lvl="0" algn="r">
              <a:lnSpc>
                <a:spcPct val="100000"/>
              </a:lnSpc>
              <a:spcBef>
                <a:spcPts val="400"/>
              </a:spcBef>
              <a:spcAft>
                <a:spcPts val="0"/>
              </a:spcAft>
              <a:buSzPts val="2900"/>
              <a:buNone/>
              <a:defRPr sz="2000">
                <a:solidFill>
                  <a:schemeClr val="dk1"/>
                </a:solidFill>
                <a:latin typeface="Calibri"/>
                <a:ea typeface="Calibri"/>
                <a:cs typeface="Calibri"/>
                <a:sym typeface="Calibri"/>
              </a:defRPr>
            </a:lvl1pPr>
            <a:lvl2pPr lvl="1" algn="ctr">
              <a:lnSpc>
                <a:spcPct val="100000"/>
              </a:lnSpc>
              <a:spcBef>
                <a:spcPts val="600"/>
              </a:spcBef>
              <a:spcAft>
                <a:spcPts val="0"/>
              </a:spcAft>
              <a:buSzPts val="2900"/>
              <a:buNone/>
              <a:defRPr>
                <a:solidFill>
                  <a:srgbClr val="888888"/>
                </a:solidFill>
              </a:defRPr>
            </a:lvl2pPr>
            <a:lvl3pPr lvl="2" algn="ctr">
              <a:lnSpc>
                <a:spcPct val="100000"/>
              </a:lnSpc>
              <a:spcBef>
                <a:spcPts val="600"/>
              </a:spcBef>
              <a:spcAft>
                <a:spcPts val="0"/>
              </a:spcAft>
              <a:buSzPts val="2610"/>
              <a:buNone/>
              <a:defRPr>
                <a:solidFill>
                  <a:srgbClr val="888888"/>
                </a:solidFill>
              </a:defRPr>
            </a:lvl3pPr>
            <a:lvl4pPr lvl="3" algn="ctr">
              <a:lnSpc>
                <a:spcPct val="100000"/>
              </a:lnSpc>
              <a:spcBef>
                <a:spcPts val="600"/>
              </a:spcBef>
              <a:spcAft>
                <a:spcPts val="0"/>
              </a:spcAft>
              <a:buSzPts val="2320"/>
              <a:buNone/>
              <a:defRPr>
                <a:solidFill>
                  <a:srgbClr val="888888"/>
                </a:solidFill>
              </a:defRPr>
            </a:lvl4pPr>
            <a:lvl5pPr lvl="4" algn="ctr">
              <a:lnSpc>
                <a:spcPct val="100000"/>
              </a:lnSpc>
              <a:spcBef>
                <a:spcPts val="600"/>
              </a:spcBef>
              <a:spcAft>
                <a:spcPts val="0"/>
              </a:spcAft>
              <a:buSzPts val="2030"/>
              <a:buNone/>
              <a:defRPr>
                <a:solidFill>
                  <a:srgbClr val="888888"/>
                </a:solidFill>
              </a:defRPr>
            </a:lvl5pPr>
            <a:lvl6pPr lvl="5" algn="ctr">
              <a:lnSpc>
                <a:spcPct val="100000"/>
              </a:lnSpc>
              <a:spcBef>
                <a:spcPts val="600"/>
              </a:spcBef>
              <a:spcAft>
                <a:spcPts val="0"/>
              </a:spcAft>
              <a:buSzPts val="2030"/>
              <a:buNone/>
              <a:defRPr>
                <a:solidFill>
                  <a:srgbClr val="888888"/>
                </a:solidFill>
              </a:defRPr>
            </a:lvl6pPr>
            <a:lvl7pPr lvl="6" algn="ctr">
              <a:lnSpc>
                <a:spcPct val="100000"/>
              </a:lnSpc>
              <a:spcBef>
                <a:spcPts val="600"/>
              </a:spcBef>
              <a:spcAft>
                <a:spcPts val="0"/>
              </a:spcAft>
              <a:buSzPts val="2030"/>
              <a:buNone/>
              <a:defRPr>
                <a:solidFill>
                  <a:srgbClr val="888888"/>
                </a:solidFill>
              </a:defRPr>
            </a:lvl7pPr>
            <a:lvl8pPr lvl="7" algn="ctr">
              <a:lnSpc>
                <a:spcPct val="100000"/>
              </a:lnSpc>
              <a:spcBef>
                <a:spcPts val="600"/>
              </a:spcBef>
              <a:spcAft>
                <a:spcPts val="0"/>
              </a:spcAft>
              <a:buSzPts val="2030"/>
              <a:buNone/>
              <a:defRPr>
                <a:solidFill>
                  <a:srgbClr val="888888"/>
                </a:solidFill>
              </a:defRPr>
            </a:lvl8pPr>
            <a:lvl9pPr lvl="8" algn="ctr">
              <a:lnSpc>
                <a:spcPct val="100000"/>
              </a:lnSpc>
              <a:spcBef>
                <a:spcPts val="600"/>
              </a:spcBef>
              <a:spcAft>
                <a:spcPts val="600"/>
              </a:spcAft>
              <a:buSzPts val="2030"/>
              <a:buNone/>
              <a:defRPr>
                <a:solidFill>
                  <a:srgbClr val="888888"/>
                </a:solidFill>
              </a:defRPr>
            </a:lvl9pPr>
          </a:lstStyle>
          <a:p>
            <a:endParaRPr/>
          </a:p>
        </p:txBody>
      </p:sp>
      <p:sp>
        <p:nvSpPr>
          <p:cNvPr id="32" name="Google Shape;32;p3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1"/>
          <p:cNvSpPr txBox="1">
            <a:spLocks noGrp="1"/>
          </p:cNvSpPr>
          <p:nvPr>
            <p:ph type="ftr" idx="11"/>
          </p:nvPr>
        </p:nvSpPr>
        <p:spPr>
          <a:xfrm>
            <a:off x="5332412" y="5883275"/>
            <a:ext cx="432404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34013208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35"/>
        <p:cNvGrpSpPr/>
        <p:nvPr/>
      </p:nvGrpSpPr>
      <p:grpSpPr>
        <a:xfrm>
          <a:off x="0" y="0"/>
          <a:ext cx="0" cy="0"/>
          <a:chOff x="0" y="0"/>
          <a:chExt cx="0" cy="0"/>
        </a:xfrm>
      </p:grpSpPr>
      <p:sp>
        <p:nvSpPr>
          <p:cNvPr id="36" name="Google Shape;36;p32"/>
          <p:cNvSpPr txBox="1">
            <a:spLocks noGrp="1"/>
          </p:cNvSpPr>
          <p:nvPr>
            <p:ph type="title"/>
          </p:nvPr>
        </p:nvSpPr>
        <p:spPr>
          <a:xfrm>
            <a:off x="1724297" y="274321"/>
            <a:ext cx="10018713"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2"/>
          <p:cNvSpPr txBox="1">
            <a:spLocks noGrp="1"/>
          </p:cNvSpPr>
          <p:nvPr>
            <p:ph type="body" idx="1"/>
          </p:nvPr>
        </p:nvSpPr>
        <p:spPr>
          <a:xfrm>
            <a:off x="1724297" y="1410789"/>
            <a:ext cx="10018713" cy="4663440"/>
          </a:xfrm>
          <a:prstGeom prst="rect">
            <a:avLst/>
          </a:prstGeom>
          <a:noFill/>
          <a:ln>
            <a:noFill/>
          </a:ln>
        </p:spPr>
        <p:txBody>
          <a:bodyPr spcFirstLastPara="1" wrap="square" lIns="91425" tIns="45700" rIns="91425" bIns="45700" anchor="t" anchorCtr="0">
            <a:normAutofit/>
          </a:bodyPr>
          <a:lstStyle>
            <a:lvl1pPr marL="457200" lvl="0" indent="-449580" algn="l">
              <a:lnSpc>
                <a:spcPct val="100000"/>
              </a:lnSpc>
              <a:spcBef>
                <a:spcPts val="480"/>
              </a:spcBef>
              <a:spcAft>
                <a:spcPts val="0"/>
              </a:spcAft>
              <a:buSzPts val="3480"/>
              <a:buChar char="•"/>
              <a:defRPr>
                <a:latin typeface="Calibri"/>
                <a:ea typeface="Calibri"/>
                <a:cs typeface="Calibri"/>
                <a:sym typeface="Calibri"/>
              </a:defRPr>
            </a:lvl1pPr>
            <a:lvl2pPr marL="914400" lvl="1" indent="-412750" algn="l">
              <a:lnSpc>
                <a:spcPct val="100000"/>
              </a:lnSpc>
              <a:spcBef>
                <a:spcPts val="600"/>
              </a:spcBef>
              <a:spcAft>
                <a:spcPts val="0"/>
              </a:spcAft>
              <a:buSzPts val="2900"/>
              <a:buChar char="•"/>
              <a:defRPr>
                <a:latin typeface="Calibri"/>
                <a:ea typeface="Calibri"/>
                <a:cs typeface="Calibri"/>
                <a:sym typeface="Calibri"/>
              </a:defRPr>
            </a:lvl2pPr>
            <a:lvl3pPr marL="1371600" lvl="2" indent="-394335" algn="l">
              <a:lnSpc>
                <a:spcPct val="100000"/>
              </a:lnSpc>
              <a:spcBef>
                <a:spcPts val="600"/>
              </a:spcBef>
              <a:spcAft>
                <a:spcPts val="0"/>
              </a:spcAft>
              <a:buSzPts val="2610"/>
              <a:buChar char="•"/>
              <a:defRPr>
                <a:latin typeface="Calibri"/>
                <a:ea typeface="Calibri"/>
                <a:cs typeface="Calibri"/>
                <a:sym typeface="Calibri"/>
              </a:defRPr>
            </a:lvl3pPr>
            <a:lvl4pPr marL="1828800" lvl="3" indent="-375919" algn="l">
              <a:lnSpc>
                <a:spcPct val="100000"/>
              </a:lnSpc>
              <a:spcBef>
                <a:spcPts val="600"/>
              </a:spcBef>
              <a:spcAft>
                <a:spcPts val="0"/>
              </a:spcAft>
              <a:buSzPts val="2320"/>
              <a:buChar char="•"/>
              <a:defRPr>
                <a:latin typeface="Calibri"/>
                <a:ea typeface="Calibri"/>
                <a:cs typeface="Calibri"/>
                <a:sym typeface="Calibri"/>
              </a:defRPr>
            </a:lvl4pPr>
            <a:lvl5pPr marL="2286000" lvl="4" indent="-357504" algn="l">
              <a:lnSpc>
                <a:spcPct val="100000"/>
              </a:lnSpc>
              <a:spcBef>
                <a:spcPts val="600"/>
              </a:spcBef>
              <a:spcAft>
                <a:spcPts val="0"/>
              </a:spcAft>
              <a:buSzPts val="203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38" name="Google Shape;38;p32"/>
          <p:cNvSpPr txBox="1">
            <a:spLocks noGrp="1"/>
          </p:cNvSpPr>
          <p:nvPr>
            <p:ph type="sldNum" idx="12"/>
          </p:nvPr>
        </p:nvSpPr>
        <p:spPr>
          <a:xfrm>
            <a:off x="11640833" y="6492875"/>
            <a:ext cx="551167" cy="365125"/>
          </a:xfrm>
          <a:prstGeom prst="rect">
            <a:avLst/>
          </a:prstGeom>
          <a:gradFill>
            <a:gsLst>
              <a:gs pos="0">
                <a:srgbClr val="AEAEAE"/>
              </a:gs>
              <a:gs pos="100000">
                <a:srgbClr val="6F6F6F"/>
              </a:gs>
            </a:gsLst>
            <a:lin ang="5400000" scaled="0"/>
          </a:gradFill>
          <a:ln w="9525" cap="rnd" cmpd="sng">
            <a:solidFill>
              <a:srgbClr val="A8A8A8"/>
            </a:solid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14048508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Título y objetos">
  <p:cSld name="2_Título y objetos">
    <p:spTree>
      <p:nvGrpSpPr>
        <p:cNvPr id="1" name="Shape 39"/>
        <p:cNvGrpSpPr/>
        <p:nvPr/>
      </p:nvGrpSpPr>
      <p:grpSpPr>
        <a:xfrm>
          <a:off x="0" y="0"/>
          <a:ext cx="0" cy="0"/>
          <a:chOff x="0" y="0"/>
          <a:chExt cx="0" cy="0"/>
        </a:xfrm>
      </p:grpSpPr>
      <p:sp>
        <p:nvSpPr>
          <p:cNvPr id="40" name="Google Shape;40;p33"/>
          <p:cNvSpPr txBox="1">
            <a:spLocks noGrp="1"/>
          </p:cNvSpPr>
          <p:nvPr>
            <p:ph type="title"/>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42" name="Google Shape;42;p33"/>
          <p:cNvSpPr txBox="1">
            <a:spLocks noGrp="1"/>
          </p:cNvSpPr>
          <p:nvPr>
            <p:ph type="sldNum" idx="12"/>
          </p:nvPr>
        </p:nvSpPr>
        <p:spPr>
          <a:xfrm>
            <a:off x="11640833" y="6492875"/>
            <a:ext cx="551167" cy="365125"/>
          </a:xfrm>
          <a:prstGeom prst="rect">
            <a:avLst/>
          </a:prstGeom>
          <a:gradFill>
            <a:gsLst>
              <a:gs pos="0">
                <a:srgbClr val="AEAEAE"/>
              </a:gs>
              <a:gs pos="100000">
                <a:srgbClr val="6F6F6F"/>
              </a:gs>
            </a:gsLst>
            <a:lin ang="5400000" scaled="0"/>
          </a:gradFill>
          <a:ln w="9525" cap="rnd" cmpd="sng">
            <a:solidFill>
              <a:srgbClr val="A8A8A8"/>
            </a:solid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2473543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rgbClr val="0D3240"/>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200DF232-9F94-437F-A5B1-F2EE8AD5FEF8}"/>
              </a:ext>
            </a:extLst>
          </p:cNvPr>
          <p:cNvSpPr>
            <a:spLocks noGrp="1"/>
          </p:cNvSpPr>
          <p:nvPr>
            <p:ph type="title" hasCustomPrompt="1"/>
          </p:nvPr>
        </p:nvSpPr>
        <p:spPr>
          <a:xfrm>
            <a:off x="1509948" y="583259"/>
            <a:ext cx="4923509" cy="724989"/>
          </a:xfrm>
        </p:spPr>
        <p:txBody>
          <a:bodyPr/>
          <a:lstStyle>
            <a:lvl1pPr algn="ctr">
              <a:defRPr sz="6000" b="1">
                <a:solidFill>
                  <a:srgbClr val="02C9B6"/>
                </a:solidFill>
              </a:defRPr>
            </a:lvl1pPr>
          </a:lstStyle>
          <a:p>
            <a:r>
              <a:rPr lang="es-ES" dirty="0"/>
              <a:t>AGENDA</a:t>
            </a:r>
            <a:endParaRPr lang="es-CO" dirty="0"/>
          </a:p>
        </p:txBody>
      </p:sp>
      <p:sp>
        <p:nvSpPr>
          <p:cNvPr id="8" name="Google Shape;37;p32">
            <a:extLst>
              <a:ext uri="{FF2B5EF4-FFF2-40B4-BE49-F238E27FC236}">
                <a16:creationId xmlns:a16="http://schemas.microsoft.com/office/drawing/2014/main" id="{7E4911F7-0A38-4B68-AAA1-C1FC3DEB2706}"/>
              </a:ext>
            </a:extLst>
          </p:cNvPr>
          <p:cNvSpPr txBox="1">
            <a:spLocks noGrp="1"/>
          </p:cNvSpPr>
          <p:nvPr>
            <p:ph type="body" idx="1"/>
          </p:nvPr>
        </p:nvSpPr>
        <p:spPr>
          <a:xfrm>
            <a:off x="1509947" y="1624765"/>
            <a:ext cx="10018713" cy="4440917"/>
          </a:xfrm>
          <a:prstGeom prst="rect">
            <a:avLst/>
          </a:prstGeom>
          <a:noFill/>
          <a:ln>
            <a:noFill/>
          </a:ln>
        </p:spPr>
        <p:txBody>
          <a:bodyPr spcFirstLastPara="1" wrap="square" lIns="91425" tIns="45700" rIns="91425" bIns="45700" anchor="t" anchorCtr="0">
            <a:normAutofit/>
          </a:bodyPr>
          <a:lstStyle>
            <a:lvl1pPr marL="521970" lvl="0" indent="-514350" algn="l">
              <a:lnSpc>
                <a:spcPct val="100000"/>
              </a:lnSpc>
              <a:spcBef>
                <a:spcPts val="480"/>
              </a:spcBef>
              <a:spcAft>
                <a:spcPts val="0"/>
              </a:spcAft>
              <a:buClr>
                <a:srgbClr val="02C9B6"/>
              </a:buClr>
              <a:buSzPts val="3480"/>
              <a:buFont typeface="+mj-lt"/>
              <a:buAutoNum type="arabicPeriod"/>
              <a:defRPr sz="3600">
                <a:solidFill>
                  <a:schemeClr val="bg1"/>
                </a:solidFill>
                <a:latin typeface="Calibri"/>
                <a:ea typeface="Calibri"/>
                <a:cs typeface="Calibri"/>
                <a:sym typeface="Calibri"/>
              </a:defRPr>
            </a:lvl1pPr>
            <a:lvl2pPr marL="914400" lvl="1" indent="-412750" algn="l">
              <a:lnSpc>
                <a:spcPct val="100000"/>
              </a:lnSpc>
              <a:spcBef>
                <a:spcPts val="600"/>
              </a:spcBef>
              <a:spcAft>
                <a:spcPts val="0"/>
              </a:spcAft>
              <a:buSzPts val="2900"/>
              <a:buChar char="•"/>
              <a:defRPr>
                <a:latin typeface="Calibri"/>
                <a:ea typeface="Calibri"/>
                <a:cs typeface="Calibri"/>
                <a:sym typeface="Calibri"/>
              </a:defRPr>
            </a:lvl2pPr>
            <a:lvl3pPr marL="1371600" lvl="2" indent="-394335" algn="l">
              <a:lnSpc>
                <a:spcPct val="100000"/>
              </a:lnSpc>
              <a:spcBef>
                <a:spcPts val="600"/>
              </a:spcBef>
              <a:spcAft>
                <a:spcPts val="0"/>
              </a:spcAft>
              <a:buSzPts val="2610"/>
              <a:buChar char="•"/>
              <a:defRPr>
                <a:latin typeface="Calibri"/>
                <a:ea typeface="Calibri"/>
                <a:cs typeface="Calibri"/>
                <a:sym typeface="Calibri"/>
              </a:defRPr>
            </a:lvl3pPr>
            <a:lvl4pPr marL="1828800" lvl="3" indent="-375919" algn="l">
              <a:lnSpc>
                <a:spcPct val="100000"/>
              </a:lnSpc>
              <a:spcBef>
                <a:spcPts val="600"/>
              </a:spcBef>
              <a:spcAft>
                <a:spcPts val="0"/>
              </a:spcAft>
              <a:buSzPts val="2320"/>
              <a:buChar char="•"/>
              <a:defRPr>
                <a:latin typeface="Calibri"/>
                <a:ea typeface="Calibri"/>
                <a:cs typeface="Calibri"/>
                <a:sym typeface="Calibri"/>
              </a:defRPr>
            </a:lvl4pPr>
            <a:lvl5pPr marL="2286000" lvl="4" indent="-357504" algn="l">
              <a:lnSpc>
                <a:spcPct val="100000"/>
              </a:lnSpc>
              <a:spcBef>
                <a:spcPts val="600"/>
              </a:spcBef>
              <a:spcAft>
                <a:spcPts val="0"/>
              </a:spcAft>
              <a:buSzPts val="203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87190" y="899777"/>
            <a:ext cx="6108174" cy="91951"/>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Tree>
    <p:extLst>
      <p:ext uri="{BB962C8B-B14F-4D97-AF65-F5344CB8AC3E}">
        <p14:creationId xmlns:p14="http://schemas.microsoft.com/office/powerpoint/2010/main" val="1731108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ma 1 de 3">
    <p:bg>
      <p:bgPr>
        <a:solidFill>
          <a:schemeClr val="bg1"/>
        </a:solid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2296107"/>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Condicional </a:t>
            </a:r>
            <a:br>
              <a:rPr lang="es-CO" sz="1800" b="0" i="0" u="none" strike="noStrike" cap="none" dirty="0">
                <a:solidFill>
                  <a:schemeClr val="lt1"/>
                </a:solidFill>
                <a:latin typeface="Calibri"/>
                <a:ea typeface="Calibri"/>
                <a:cs typeface="Calibri"/>
                <a:sym typeface="Calibri"/>
              </a:rPr>
            </a:br>
            <a:r>
              <a:rPr lang="es-CO" sz="1800" b="0" i="0" u="none" strike="noStrike" cap="none" dirty="0" err="1">
                <a:solidFill>
                  <a:schemeClr val="lt1"/>
                </a:solidFill>
                <a:latin typeface="Calibri"/>
                <a:ea typeface="Calibri"/>
                <a:cs typeface="Calibri"/>
                <a:sym typeface="Calibri"/>
              </a:rPr>
              <a:t>if-then-else</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31125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Sección </a:t>
            </a:r>
            <a:r>
              <a:rPr lang="es-CO" sz="1800" b="0" i="0" u="none" strike="noStrike" cap="none" dirty="0" err="1">
                <a:solidFill>
                  <a:schemeClr val="lt1"/>
                </a:solidFill>
                <a:latin typeface="Calibri"/>
                <a:ea typeface="Calibri"/>
                <a:cs typeface="Calibri"/>
                <a:sym typeface="Calibri"/>
              </a:rPr>
              <a:t>elif</a:t>
            </a:r>
            <a:endParaRPr lang="es-CO" sz="1800" b="0" i="0" u="none" strike="noStrike" cap="none" dirty="0">
              <a:solidFill>
                <a:schemeClr val="lt1"/>
              </a:solidFill>
              <a:latin typeface="Calibri"/>
              <a:ea typeface="Calibri"/>
              <a:cs typeface="Calibri"/>
              <a:sym typeface="Calibri"/>
            </a:endParaRPr>
          </a:p>
        </p:txBody>
      </p:sp>
      <p:sp>
        <p:nvSpPr>
          <p:cNvPr id="27" name="Google Shape;47;p33"/>
          <p:cNvSpPr/>
          <p:nvPr/>
        </p:nvSpPr>
        <p:spPr>
          <a:xfrm>
            <a:off x="0" y="392098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Condicionales anidados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60370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ma 2 de 3">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0" name="Google Shape;43;p33"/>
          <p:cNvSpPr/>
          <p:nvPr/>
        </p:nvSpPr>
        <p:spPr>
          <a:xfrm>
            <a:off x="0" y="22961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Condicional </a:t>
            </a:r>
            <a:br>
              <a:rPr lang="es-CO" sz="1800" b="0" i="0" u="none" strike="noStrike" cap="none" dirty="0">
                <a:solidFill>
                  <a:schemeClr val="lt1"/>
                </a:solidFill>
                <a:latin typeface="Calibri"/>
                <a:ea typeface="Calibri"/>
                <a:cs typeface="Calibri"/>
                <a:sym typeface="Calibri"/>
              </a:rPr>
            </a:br>
            <a:r>
              <a:rPr lang="es-CO" sz="1800" b="0" i="0" u="none" strike="noStrike" cap="none" dirty="0" err="1">
                <a:solidFill>
                  <a:schemeClr val="lt1"/>
                </a:solidFill>
                <a:latin typeface="Calibri"/>
                <a:ea typeface="Calibri"/>
                <a:cs typeface="Calibri"/>
                <a:sym typeface="Calibri"/>
              </a:rPr>
              <a:t>if-then-else</a:t>
            </a:r>
            <a:endParaRPr sz="1400" b="0" i="0" u="none" strike="noStrike" cap="none" dirty="0">
              <a:solidFill>
                <a:srgbClr val="000000"/>
              </a:solidFill>
              <a:latin typeface="Arial"/>
              <a:ea typeface="Arial"/>
              <a:cs typeface="Arial"/>
              <a:sym typeface="Arial"/>
            </a:endParaRP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 name="Google Shape;45;p33"/>
          <p:cNvSpPr/>
          <p:nvPr/>
        </p:nvSpPr>
        <p:spPr>
          <a:xfrm>
            <a:off x="0" y="3112540"/>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Sección </a:t>
            </a:r>
            <a:r>
              <a:rPr lang="es-CO" sz="1800" b="0" i="0" u="none" strike="noStrike" cap="none" dirty="0" err="1">
                <a:solidFill>
                  <a:schemeClr val="lt1"/>
                </a:solidFill>
                <a:latin typeface="Calibri"/>
                <a:ea typeface="Calibri"/>
                <a:cs typeface="Calibri"/>
                <a:sym typeface="Calibri"/>
              </a:rPr>
              <a:t>elif</a:t>
            </a:r>
            <a:endParaRPr lang="es-CO" sz="1800" b="0" i="0" u="none" strike="noStrike" cap="none" dirty="0">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 name="Google Shape;47;p33"/>
          <p:cNvSpPr/>
          <p:nvPr/>
        </p:nvSpPr>
        <p:spPr>
          <a:xfrm>
            <a:off x="0" y="392098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Condicionales anidados</a:t>
            </a:r>
            <a:endParaRPr sz="1400" b="0" i="0" u="none" strike="noStrike" cap="none" dirty="0">
              <a:solidFill>
                <a:srgbClr val="000000"/>
              </a:solidFill>
              <a:latin typeface="Arial"/>
              <a:ea typeface="Arial"/>
              <a:cs typeface="Arial"/>
              <a:sym typeface="Arial"/>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026005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ma 3 de 3">
    <p:bg>
      <p:bgPr>
        <a:solidFill>
          <a:schemeClr val="bg1"/>
        </a:solidFill>
        <a:effectLst/>
      </p:bgPr>
    </p:bg>
    <p:spTree>
      <p:nvGrpSpPr>
        <p:cNvPr id="1" name=""/>
        <p:cNvGrpSpPr/>
        <p:nvPr/>
      </p:nvGrpSpPr>
      <p:grpSpPr>
        <a:xfrm>
          <a:off x="0" y="0"/>
          <a:ext cx="0" cy="0"/>
          <a:chOff x="0" y="0"/>
          <a:chExt cx="0" cy="0"/>
        </a:xfrm>
      </p:grpSpPr>
      <p:pic>
        <p:nvPicPr>
          <p:cNvPr id="13"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2" name="Rectángulo 11">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0" name="Google Shape;43;p33"/>
          <p:cNvSpPr/>
          <p:nvPr/>
        </p:nvSpPr>
        <p:spPr>
          <a:xfrm>
            <a:off x="0" y="22961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Condicional </a:t>
            </a:r>
            <a:br>
              <a:rPr lang="es-CO" sz="1800" b="0" i="0" u="none" strike="noStrike" cap="none" dirty="0">
                <a:solidFill>
                  <a:schemeClr val="lt1"/>
                </a:solidFill>
                <a:latin typeface="Calibri"/>
                <a:ea typeface="Calibri"/>
                <a:cs typeface="Calibri"/>
                <a:sym typeface="Calibri"/>
              </a:rPr>
            </a:br>
            <a:r>
              <a:rPr lang="es-CO" sz="1800" b="0" i="0" u="none" strike="noStrike" cap="none" dirty="0" err="1">
                <a:solidFill>
                  <a:schemeClr val="lt1"/>
                </a:solidFill>
                <a:latin typeface="Calibri"/>
                <a:ea typeface="Calibri"/>
                <a:cs typeface="Calibri"/>
                <a:sym typeface="Calibri"/>
              </a:rPr>
              <a:t>if-then-else</a:t>
            </a:r>
            <a:endParaRPr sz="1400" b="0" i="0" u="none" strike="noStrike" cap="none" dirty="0">
              <a:solidFill>
                <a:srgbClr val="000000"/>
              </a:solidFill>
              <a:latin typeface="Arial"/>
              <a:ea typeface="Arial"/>
              <a:cs typeface="Arial"/>
              <a:sym typeface="Arial"/>
            </a:endParaRP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 name="Google Shape;45;p33"/>
          <p:cNvSpPr/>
          <p:nvPr/>
        </p:nvSpPr>
        <p:spPr>
          <a:xfrm>
            <a:off x="0" y="31125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Sección </a:t>
            </a:r>
            <a:r>
              <a:rPr lang="es-CO" sz="1800" b="0" i="0" u="none" strike="noStrike" cap="none" dirty="0" err="1">
                <a:solidFill>
                  <a:schemeClr val="lt1"/>
                </a:solidFill>
                <a:latin typeface="Calibri"/>
                <a:ea typeface="Calibri"/>
                <a:cs typeface="Calibri"/>
                <a:sym typeface="Calibri"/>
              </a:rPr>
              <a:t>elif</a:t>
            </a:r>
            <a:endParaRPr lang="es-CO" sz="1800" b="0" i="0" u="none" strike="noStrike" cap="none" dirty="0">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 name="Google Shape;47;p33"/>
          <p:cNvSpPr/>
          <p:nvPr/>
        </p:nvSpPr>
        <p:spPr>
          <a:xfrm>
            <a:off x="0" y="3920985"/>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Condicionales anidados</a:t>
            </a:r>
            <a:endParaRPr sz="1400" b="0" i="0" u="none" strike="noStrike" cap="none" dirty="0">
              <a:solidFill>
                <a:srgbClr val="000000"/>
              </a:solidFill>
              <a:latin typeface="Arial"/>
              <a:ea typeface="Arial"/>
              <a:cs typeface="Arial"/>
              <a:sym typeface="Arial"/>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pic>
        <p:nvPicPr>
          <p:cNvPr id="14" name="Gráfico 11">
            <a:extLst>
              <a:ext uri="{FF2B5EF4-FFF2-40B4-BE49-F238E27FC236}">
                <a16:creationId xmlns:a16="http://schemas.microsoft.com/office/drawing/2014/main" id="{5DCCAEF9-2F14-419C-88B2-DA5C937F7DCF}"/>
              </a:ext>
            </a:extLst>
          </p:cNvPr>
          <p:cNvPicPr>
            <a:picLocks noChangeAspect="1"/>
          </p:cNvPicPr>
          <p:nvPr userDrawn="1"/>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42185" y="-11154"/>
            <a:ext cx="1590466" cy="6858000"/>
          </a:xfrm>
          <a:prstGeom prst="rect">
            <a:avLst/>
          </a:prstGeom>
        </p:spPr>
      </p:pic>
    </p:spTree>
    <p:extLst>
      <p:ext uri="{BB962C8B-B14F-4D97-AF65-F5344CB8AC3E}">
        <p14:creationId xmlns:p14="http://schemas.microsoft.com/office/powerpoint/2010/main" val="393934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ma 1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1" name="Google Shape;44;p33"/>
          <p:cNvSpPr/>
          <p:nvPr/>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2143707"/>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Presentación del curso</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29601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Metodología del curso</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76858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Contenido detallado</a:t>
            </a:r>
            <a:endParaRPr lang="es-CO"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522808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457821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Evaluaciones</a:t>
            </a:r>
          </a:p>
        </p:txBody>
      </p:sp>
    </p:spTree>
    <p:extLst>
      <p:ext uri="{BB962C8B-B14F-4D97-AF65-F5344CB8AC3E}">
        <p14:creationId xmlns:p14="http://schemas.microsoft.com/office/powerpoint/2010/main" val="2538057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ma 2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21437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Presentación del curso</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2960140"/>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Metodología del curso</a:t>
            </a:r>
            <a:endParaRPr lang="es-CO"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76858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Contenido detallado</a:t>
            </a:r>
            <a:endParaRPr lang="es-CO"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522808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457821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Evaluaciones</a:t>
            </a:r>
          </a:p>
        </p:txBody>
      </p:sp>
    </p:spTree>
    <p:extLst>
      <p:ext uri="{BB962C8B-B14F-4D97-AF65-F5344CB8AC3E}">
        <p14:creationId xmlns:p14="http://schemas.microsoft.com/office/powerpoint/2010/main" val="3263036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ma 3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21437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Presentación del curso</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29601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Metodología del curso</a:t>
            </a:r>
            <a:endParaRPr lang="es-CO"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768585"/>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Contenido detallado</a:t>
            </a:r>
            <a:endParaRPr lang="es-CO"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522808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457821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Evaluaciones</a:t>
            </a:r>
          </a:p>
        </p:txBody>
      </p:sp>
    </p:spTree>
    <p:extLst>
      <p:ext uri="{BB962C8B-B14F-4D97-AF65-F5344CB8AC3E}">
        <p14:creationId xmlns:p14="http://schemas.microsoft.com/office/powerpoint/2010/main" val="884537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8">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O"/>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11598729" y="6492875"/>
            <a:ext cx="593271" cy="365125"/>
          </a:xfrm>
          <a:prstGeom prst="rect">
            <a:avLst/>
          </a:prstGeom>
        </p:spPr>
        <p:txBody>
          <a:bodyPr vert="horz" lIns="91440" tIns="45720" rIns="91440" bIns="45720" rtlCol="0" anchor="ctr"/>
          <a:lstStyle>
            <a:lvl1pPr algn="r">
              <a:defRPr sz="1200" b="1">
                <a:solidFill>
                  <a:schemeClr val="tx1"/>
                </a:solidFill>
              </a:defRPr>
            </a:lvl1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37975175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99" r:id="rId12"/>
    <p:sldLayoutId id="2147483700" r:id="rId13"/>
    <p:sldLayoutId id="2147483701" r:id="rId14"/>
    <p:sldLayoutId id="2147483702" r:id="rId15"/>
    <p:sldLayoutId id="2147483703"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hyperlink" Target="mailto:dcorreab@eafit.edu.co" TargetMode="Externa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872E7B1-93E6-B687-ABEF-F6FE8C125AC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16365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0C128-F204-3F6F-C577-7D5A03893A0A}"/>
              </a:ext>
            </a:extLst>
          </p:cNvPr>
          <p:cNvSpPr>
            <a:spLocks noGrp="1"/>
          </p:cNvSpPr>
          <p:nvPr>
            <p:ph type="title"/>
          </p:nvPr>
        </p:nvSpPr>
        <p:spPr>
          <a:xfrm>
            <a:off x="2048210" y="1323283"/>
            <a:ext cx="9666016" cy="1018902"/>
          </a:xfrm>
        </p:spPr>
        <p:txBody>
          <a:bodyPr>
            <a:normAutofit fontScale="90000"/>
          </a:bodyPr>
          <a:lstStyle/>
          <a:p>
            <a:r>
              <a:rPr lang="es-CO" sz="4400" dirty="0"/>
              <a:t>¿Qué tan diferente es el software que desarrollamos hoy en día, del que se desarrollaba en los entre los 50s y 70s? </a:t>
            </a:r>
            <a:br>
              <a:rPr lang="es-CO" sz="4400" dirty="0"/>
            </a:br>
            <a:r>
              <a:rPr lang="es-CO" sz="3600" dirty="0"/>
              <a:t>(en el 66 sale la POO – en el 72 se crea C)</a:t>
            </a:r>
            <a:endParaRPr lang="es-CO" sz="4400" dirty="0"/>
          </a:p>
        </p:txBody>
      </p:sp>
      <p:sp>
        <p:nvSpPr>
          <p:cNvPr id="4" name="Marcador de número de diapositiva 3">
            <a:extLst>
              <a:ext uri="{FF2B5EF4-FFF2-40B4-BE49-F238E27FC236}">
                <a16:creationId xmlns:a16="http://schemas.microsoft.com/office/drawing/2014/main" id="{7F4696CB-22A8-3208-702D-AD05C6FA4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10</a:t>
            </a:fld>
            <a:endParaRPr lang="es-CO"/>
          </a:p>
        </p:txBody>
      </p:sp>
      <p:pic>
        <p:nvPicPr>
          <p:cNvPr id="5" name="Imagen 4">
            <a:extLst>
              <a:ext uri="{FF2B5EF4-FFF2-40B4-BE49-F238E27FC236}">
                <a16:creationId xmlns:a16="http://schemas.microsoft.com/office/drawing/2014/main" id="{37DF234C-3B48-2BA8-95D8-43E53866A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096" y="3300662"/>
            <a:ext cx="2933114" cy="2933114"/>
          </a:xfrm>
          <a:prstGeom prst="rect">
            <a:avLst/>
          </a:prstGeom>
        </p:spPr>
      </p:pic>
    </p:spTree>
    <p:extLst>
      <p:ext uri="{BB962C8B-B14F-4D97-AF65-F5344CB8AC3E}">
        <p14:creationId xmlns:p14="http://schemas.microsoft.com/office/powerpoint/2010/main" val="2540981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22BFD74-1FCC-0A45-1C0C-583141A9C941}"/>
              </a:ext>
            </a:extLst>
          </p:cNvPr>
          <p:cNvSpPr>
            <a:spLocks noGrp="1"/>
          </p:cNvSpPr>
          <p:nvPr>
            <p:ph type="title"/>
          </p:nvPr>
        </p:nvSpPr>
        <p:spPr/>
        <p:txBody>
          <a:bodyPr/>
          <a:lstStyle/>
          <a:p>
            <a:r>
              <a:rPr lang="es-CO" dirty="0"/>
              <a:t>Evolución del software – I</a:t>
            </a:r>
          </a:p>
        </p:txBody>
      </p:sp>
      <p:sp>
        <p:nvSpPr>
          <p:cNvPr id="6" name="Marcador de texto 5">
            <a:extLst>
              <a:ext uri="{FF2B5EF4-FFF2-40B4-BE49-F238E27FC236}">
                <a16:creationId xmlns:a16="http://schemas.microsoft.com/office/drawing/2014/main" id="{58E2A7CC-30BC-0F28-C4BE-BA96EBC100B0}"/>
              </a:ext>
            </a:extLst>
          </p:cNvPr>
          <p:cNvSpPr>
            <a:spLocks noGrp="1"/>
          </p:cNvSpPr>
          <p:nvPr>
            <p:ph type="body" idx="1"/>
          </p:nvPr>
        </p:nvSpPr>
        <p:spPr>
          <a:xfrm>
            <a:off x="2076994" y="1410789"/>
            <a:ext cx="6477071" cy="4663440"/>
          </a:xfrm>
        </p:spPr>
        <p:txBody>
          <a:bodyPr>
            <a:normAutofit fontScale="70000" lnSpcReduction="20000"/>
          </a:bodyPr>
          <a:lstStyle/>
          <a:p>
            <a:pPr algn="just"/>
            <a:r>
              <a:rPr lang="en-US" dirty="0"/>
              <a:t>I’ve built a lot of apps. I’ve built a lot of systems. And from them all, and by taking them all into consideration, I’ve learned something startling. </a:t>
            </a:r>
            <a:r>
              <a:rPr lang="en-US" b="1" dirty="0"/>
              <a:t>The architecture rules are the same!</a:t>
            </a:r>
          </a:p>
          <a:p>
            <a:pPr algn="just"/>
            <a:endParaRPr lang="en-US" b="1" dirty="0"/>
          </a:p>
          <a:p>
            <a:pPr algn="just"/>
            <a:r>
              <a:rPr lang="en-US" dirty="0"/>
              <a:t>And with all that vast change in computational power, what has been the effect on the software I write? It’s gotten bigger certainly. I used to think 2000 lines was a big program. After all, it was a full box of cards that weighed 10 pounds. Now, however, a program isn’t really big until it exceeds 100,000 lines.</a:t>
            </a:r>
          </a:p>
          <a:p>
            <a:pPr algn="just"/>
            <a:endParaRPr lang="es-CO" dirty="0"/>
          </a:p>
          <a:p>
            <a:pPr algn="just"/>
            <a:r>
              <a:rPr lang="en-US" dirty="0"/>
              <a:t>And there is one thing more about the software we have now, compared to the software from back then: </a:t>
            </a:r>
            <a:r>
              <a:rPr lang="en-US" b="1" dirty="0"/>
              <a:t>It’s made of the same stuff</a:t>
            </a:r>
            <a:r>
              <a:rPr lang="en-US" dirty="0"/>
              <a:t>. It’s made of if statements, assignment statements, and while loops.</a:t>
            </a:r>
          </a:p>
          <a:p>
            <a:pPr marL="0" indent="0" algn="r">
              <a:buNone/>
            </a:pPr>
            <a:r>
              <a:rPr lang="en-US" dirty="0"/>
              <a:t>(Martin, 2017)</a:t>
            </a:r>
            <a:endParaRPr lang="es-CO" dirty="0"/>
          </a:p>
          <a:p>
            <a:endParaRPr lang="es-CO" dirty="0"/>
          </a:p>
        </p:txBody>
      </p:sp>
      <p:sp>
        <p:nvSpPr>
          <p:cNvPr id="4" name="Marcador de número de diapositiva 3">
            <a:extLst>
              <a:ext uri="{FF2B5EF4-FFF2-40B4-BE49-F238E27FC236}">
                <a16:creationId xmlns:a16="http://schemas.microsoft.com/office/drawing/2014/main" id="{D270F388-014D-FD69-5292-20BA5F55A6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11</a:t>
            </a:fld>
            <a:endParaRPr lang="es-CO"/>
          </a:p>
        </p:txBody>
      </p:sp>
      <p:pic>
        <p:nvPicPr>
          <p:cNvPr id="7" name="Picture 2">
            <a:extLst>
              <a:ext uri="{FF2B5EF4-FFF2-40B4-BE49-F238E27FC236}">
                <a16:creationId xmlns:a16="http://schemas.microsoft.com/office/drawing/2014/main" id="{5F6AE9F8-0C0C-0FC0-F5E6-B08E2136F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2314" y="1558271"/>
            <a:ext cx="2245048" cy="2235070"/>
          </a:xfrm>
          <a:prstGeom prst="rect">
            <a:avLst/>
          </a:prstGeom>
        </p:spPr>
        <p:style>
          <a:lnRef idx="2">
            <a:schemeClr val="dk1"/>
          </a:lnRef>
          <a:fillRef idx="1">
            <a:schemeClr val="lt1"/>
          </a:fillRef>
          <a:effectRef idx="0">
            <a:schemeClr val="dk1"/>
          </a:effectRef>
          <a:fontRef idx="minor">
            <a:schemeClr val="dk1"/>
          </a:fontRef>
        </p:style>
      </p:pic>
      <p:pic>
        <p:nvPicPr>
          <p:cNvPr id="8" name="Picture 4" descr="Image result for box of cards programming">
            <a:extLst>
              <a:ext uri="{FF2B5EF4-FFF2-40B4-BE49-F238E27FC236}">
                <a16:creationId xmlns:a16="http://schemas.microsoft.com/office/drawing/2014/main" id="{1ADDE6E8-3F0A-AFFD-75EC-82A30860D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2314" y="4297726"/>
            <a:ext cx="2253491" cy="1690118"/>
          </a:xfrm>
          <a:prstGeom prst="rect">
            <a:avLst/>
          </a:prstGeom>
        </p:spPr>
        <p:style>
          <a:lnRef idx="2">
            <a:schemeClr val="dk1"/>
          </a:lnRef>
          <a:fillRef idx="1">
            <a:schemeClr val="lt1"/>
          </a:fillRef>
          <a:effectRef idx="0">
            <a:schemeClr val="dk1"/>
          </a:effectRef>
          <a:fontRef idx="minor">
            <a:schemeClr val="dk1"/>
          </a:fontRef>
        </p:style>
      </p:pic>
      <p:pic>
        <p:nvPicPr>
          <p:cNvPr id="9" name="Picture 4" descr="Related image">
            <a:extLst>
              <a:ext uri="{FF2B5EF4-FFF2-40B4-BE49-F238E27FC236}">
                <a16:creationId xmlns:a16="http://schemas.microsoft.com/office/drawing/2014/main" id="{0D513A1C-BE39-B253-9393-AD89CE406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9988" y="3281824"/>
            <a:ext cx="1295791" cy="68133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21661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10371A-D614-3CAA-9049-CB648B362EA8}"/>
              </a:ext>
            </a:extLst>
          </p:cNvPr>
          <p:cNvSpPr>
            <a:spLocks noGrp="1"/>
          </p:cNvSpPr>
          <p:nvPr>
            <p:ph type="title"/>
          </p:nvPr>
        </p:nvSpPr>
        <p:spPr/>
        <p:txBody>
          <a:bodyPr/>
          <a:lstStyle/>
          <a:p>
            <a:r>
              <a:rPr lang="es-CO" dirty="0"/>
              <a:t>Evolución del software – II</a:t>
            </a:r>
          </a:p>
        </p:txBody>
      </p:sp>
      <p:sp>
        <p:nvSpPr>
          <p:cNvPr id="3" name="Marcador de texto 2">
            <a:extLst>
              <a:ext uri="{FF2B5EF4-FFF2-40B4-BE49-F238E27FC236}">
                <a16:creationId xmlns:a16="http://schemas.microsoft.com/office/drawing/2014/main" id="{F8562670-ED46-F5B9-A9DE-253933295B9C}"/>
              </a:ext>
            </a:extLst>
          </p:cNvPr>
          <p:cNvSpPr>
            <a:spLocks noGrp="1"/>
          </p:cNvSpPr>
          <p:nvPr>
            <p:ph type="body" idx="1"/>
          </p:nvPr>
        </p:nvSpPr>
        <p:spPr>
          <a:xfrm>
            <a:off x="1860686" y="1410789"/>
            <a:ext cx="6988348" cy="4881856"/>
          </a:xfrm>
        </p:spPr>
        <p:txBody>
          <a:bodyPr>
            <a:normAutofit fontScale="77500" lnSpcReduction="20000"/>
          </a:bodyPr>
          <a:lstStyle/>
          <a:p>
            <a:r>
              <a:rPr lang="es-CO" b="1" dirty="0">
                <a:solidFill>
                  <a:schemeClr val="tx1"/>
                </a:solidFill>
              </a:rPr>
              <a:t>¿Y entonces que pasa con los nuevos lenguajes, las nuevas versiones, los nuevos programas, </a:t>
            </a:r>
            <a:r>
              <a:rPr lang="es-CO" b="1" dirty="0" err="1">
                <a:solidFill>
                  <a:schemeClr val="tx1"/>
                </a:solidFill>
              </a:rPr>
              <a:t>etc</a:t>
            </a:r>
            <a:r>
              <a:rPr lang="es-CO" b="1" dirty="0">
                <a:solidFill>
                  <a:schemeClr val="tx1"/>
                </a:solidFill>
              </a:rPr>
              <a:t>?. No hace esa evolución diferente el desarrollo de software.</a:t>
            </a:r>
          </a:p>
          <a:p>
            <a:endParaRPr lang="es-CO" dirty="0"/>
          </a:p>
          <a:p>
            <a:pPr algn="just"/>
            <a:r>
              <a:rPr lang="es-CO" dirty="0"/>
              <a:t>Posiblemente pensemos que tenemos lenguajes mucho más superiores, y herramientas mas útiles. </a:t>
            </a:r>
            <a:r>
              <a:rPr lang="es-CO" b="1" dirty="0"/>
              <a:t>Lo cual es totalmente cierto</a:t>
            </a:r>
            <a:r>
              <a:rPr lang="es-CO" dirty="0"/>
              <a:t>. Pero de igual manera el código sigue siendo un ensamblaje de secuencias, iteraciones, condiciones, tal cual lo era en </a:t>
            </a:r>
            <a:r>
              <a:rPr lang="en-US" dirty="0" err="1"/>
              <a:t>los</a:t>
            </a:r>
            <a:r>
              <a:rPr lang="en-US" dirty="0"/>
              <a:t> 50s y 60s.</a:t>
            </a:r>
          </a:p>
          <a:p>
            <a:pPr algn="just"/>
            <a:endParaRPr lang="es-CO" dirty="0"/>
          </a:p>
          <a:p>
            <a:pPr algn="just"/>
            <a:r>
              <a:rPr lang="es-CO" dirty="0"/>
              <a:t>Tal como dice Robert Martin: </a:t>
            </a:r>
          </a:p>
          <a:p>
            <a:pPr lvl="1" algn="just"/>
            <a:r>
              <a:rPr lang="es-CO" dirty="0"/>
              <a:t>Si yo tomo una programadora de 1966, y hago un viaje en el tiempo a 2016, y la coloco al frente de mi MacBook (el cual esta corriendo IntelliJ) y le muestro Java. Primero ella necesitaría 24 horas para recuperarse del shock. Pero luego ella seria capaz de empezar a escribir código. Ya que Java no es tan diferente de C o incluso Fortran.</a:t>
            </a:r>
          </a:p>
          <a:p>
            <a:endParaRPr lang="es-CO" dirty="0"/>
          </a:p>
        </p:txBody>
      </p:sp>
      <p:sp>
        <p:nvSpPr>
          <p:cNvPr id="4" name="Marcador de número de diapositiva 3">
            <a:extLst>
              <a:ext uri="{FF2B5EF4-FFF2-40B4-BE49-F238E27FC236}">
                <a16:creationId xmlns:a16="http://schemas.microsoft.com/office/drawing/2014/main" id="{2E148AE3-666B-33C4-98F2-AEF366AA2D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12</a:t>
            </a:fld>
            <a:endParaRPr lang="es-CO"/>
          </a:p>
        </p:txBody>
      </p:sp>
      <p:pic>
        <p:nvPicPr>
          <p:cNvPr id="5" name="Imagen 4">
            <a:extLst>
              <a:ext uri="{FF2B5EF4-FFF2-40B4-BE49-F238E27FC236}">
                <a16:creationId xmlns:a16="http://schemas.microsoft.com/office/drawing/2014/main" id="{AF4E120D-E6CC-D578-91C9-F3EE35628A89}"/>
              </a:ext>
            </a:extLst>
          </p:cNvPr>
          <p:cNvPicPr>
            <a:picLocks noChangeAspect="1"/>
          </p:cNvPicPr>
          <p:nvPr/>
        </p:nvPicPr>
        <p:blipFill>
          <a:blip r:embed="rId2"/>
          <a:stretch>
            <a:fillRect/>
          </a:stretch>
        </p:blipFill>
        <p:spPr>
          <a:xfrm>
            <a:off x="9153798" y="2077044"/>
            <a:ext cx="2491603" cy="1895188"/>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pic>
        <p:nvPicPr>
          <p:cNvPr id="6" name="Picture 10" descr="Image result for macbook">
            <a:extLst>
              <a:ext uri="{FF2B5EF4-FFF2-40B4-BE49-F238E27FC236}">
                <a16:creationId xmlns:a16="http://schemas.microsoft.com/office/drawing/2014/main" id="{0E48F4C1-532A-42C9-3AA0-7FE7D9FB3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3798" y="4339026"/>
            <a:ext cx="2491603" cy="1400809"/>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3247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1296F-27CD-F837-5C8C-C38E70563D46}"/>
              </a:ext>
            </a:extLst>
          </p:cNvPr>
          <p:cNvSpPr>
            <a:spLocks noGrp="1"/>
          </p:cNvSpPr>
          <p:nvPr>
            <p:ph type="title"/>
          </p:nvPr>
        </p:nvSpPr>
        <p:spPr/>
        <p:txBody>
          <a:bodyPr/>
          <a:lstStyle/>
          <a:p>
            <a:r>
              <a:rPr lang="es-CO" dirty="0"/>
              <a:t>Evolución del software – III</a:t>
            </a:r>
          </a:p>
        </p:txBody>
      </p:sp>
      <p:sp>
        <p:nvSpPr>
          <p:cNvPr id="3" name="Marcador de texto 2">
            <a:extLst>
              <a:ext uri="{FF2B5EF4-FFF2-40B4-BE49-F238E27FC236}">
                <a16:creationId xmlns:a16="http://schemas.microsoft.com/office/drawing/2014/main" id="{BFD0B5EC-D2DC-294F-C91A-D74E4112BED8}"/>
              </a:ext>
            </a:extLst>
          </p:cNvPr>
          <p:cNvSpPr>
            <a:spLocks noGrp="1"/>
          </p:cNvSpPr>
          <p:nvPr>
            <p:ph type="body" idx="1"/>
          </p:nvPr>
        </p:nvSpPr>
        <p:spPr>
          <a:xfrm>
            <a:off x="2076994" y="1410789"/>
            <a:ext cx="9666016" cy="1706037"/>
          </a:xfrm>
        </p:spPr>
        <p:txBody>
          <a:bodyPr/>
          <a:lstStyle/>
          <a:p>
            <a:r>
              <a:rPr lang="es-CO" sz="2200" dirty="0"/>
              <a:t>Finalmente, ese es el secreto. Esta inmutabilidad del código es la razón por la cual las reglas de arquitectura de software son tan consistentes en todos los tipos de sistemas (sin importar si estamos diseñando aplicaciones web, de celular, de escritorio, embebidas, de </a:t>
            </a:r>
            <a:r>
              <a:rPr lang="es-CO" sz="2200" dirty="0" err="1"/>
              <a:t>IoT</a:t>
            </a:r>
            <a:r>
              <a:rPr lang="es-CO" sz="2200" dirty="0"/>
              <a:t>, etc.).</a:t>
            </a:r>
            <a:endParaRPr lang="en-US" sz="2200" dirty="0"/>
          </a:p>
          <a:p>
            <a:endParaRPr lang="es-CO" dirty="0"/>
          </a:p>
        </p:txBody>
      </p:sp>
      <p:sp>
        <p:nvSpPr>
          <p:cNvPr id="4" name="Marcador de número de diapositiva 3">
            <a:extLst>
              <a:ext uri="{FF2B5EF4-FFF2-40B4-BE49-F238E27FC236}">
                <a16:creationId xmlns:a16="http://schemas.microsoft.com/office/drawing/2014/main" id="{E6C8AD3B-F320-D4CC-6E9A-A0920A29BD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13</a:t>
            </a:fld>
            <a:endParaRPr lang="es-CO"/>
          </a:p>
        </p:txBody>
      </p:sp>
      <p:pic>
        <p:nvPicPr>
          <p:cNvPr id="5" name="Picture 2" descr="Image result for software architect meme">
            <a:extLst>
              <a:ext uri="{FF2B5EF4-FFF2-40B4-BE49-F238E27FC236}">
                <a16:creationId xmlns:a16="http://schemas.microsoft.com/office/drawing/2014/main" id="{D68814B0-B9A9-FF53-E72B-9B1BEF724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3875" y="3165986"/>
            <a:ext cx="2882261" cy="2882261"/>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8221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lvl="0" indent="-457200">
              <a:spcBef>
                <a:spcPts val="0"/>
              </a:spcBef>
              <a:buSzPts val="2400"/>
              <a:buFont typeface="Calibri"/>
              <a:buAutoNum type="arabicPeriod"/>
            </a:pPr>
            <a:r>
              <a:rPr lang="es-ES" dirty="0"/>
              <a:t>Introducción</a:t>
            </a:r>
          </a:p>
          <a:p>
            <a:pPr marL="457200" lvl="0" indent="-457200">
              <a:spcBef>
                <a:spcPts val="0"/>
              </a:spcBef>
              <a:buSzPts val="2400"/>
              <a:buFont typeface="Calibri"/>
              <a:buAutoNum type="arabicPeriod"/>
            </a:pPr>
            <a:r>
              <a:rPr lang="es-ES" dirty="0"/>
              <a:t>Evolución del software</a:t>
            </a:r>
          </a:p>
          <a:p>
            <a:pPr marL="457200" lvl="0" indent="-457200">
              <a:spcBef>
                <a:spcPts val="0"/>
              </a:spcBef>
              <a:buSzPts val="2400"/>
              <a:buFont typeface="Calibri"/>
              <a:buAutoNum type="arabicPeriod"/>
            </a:pPr>
            <a:r>
              <a:rPr lang="es-ES" b="1" dirty="0"/>
              <a:t>¿Cómo hacer "buen" software?</a:t>
            </a:r>
          </a:p>
          <a:p>
            <a:pPr marL="457200" lvl="0" indent="-457200">
              <a:spcBef>
                <a:spcPts val="0"/>
              </a:spcBef>
              <a:buSzPts val="2400"/>
              <a:buFont typeface="Calibri"/>
              <a:buAutoNum type="arabicPeriod"/>
            </a:pPr>
            <a:r>
              <a:rPr lang="es-ES" dirty="0"/>
              <a:t>Caso de estudio</a:t>
            </a:r>
          </a:p>
          <a:p>
            <a:pPr marL="457200" lvl="0" indent="-457200">
              <a:spcBef>
                <a:spcPts val="0"/>
              </a:spcBef>
              <a:buSzPts val="2400"/>
              <a:buFont typeface="Calibri"/>
              <a:buAutoNum type="arabicPeriod"/>
            </a:pPr>
            <a:r>
              <a:rPr lang="es-ES" dirty="0"/>
              <a:t>Paradigmas de software</a:t>
            </a:r>
          </a:p>
          <a:p>
            <a:pPr marL="457200" lvl="0" indent="-457200">
              <a:spcBef>
                <a:spcPts val="0"/>
              </a:spcBef>
              <a:buSzPts val="2400"/>
              <a:buFont typeface="Calibri"/>
              <a:buAutoNum type="arabicPeriod"/>
            </a:pPr>
            <a:r>
              <a:rPr lang="es-ES" dirty="0"/>
              <a:t>Arquitecturas de software</a:t>
            </a:r>
          </a:p>
        </p:txBody>
      </p:sp>
    </p:spTree>
    <p:extLst>
      <p:ext uri="{BB962C8B-B14F-4D97-AF65-F5344CB8AC3E}">
        <p14:creationId xmlns:p14="http://schemas.microsoft.com/office/powerpoint/2010/main" val="150445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0C128-F204-3F6F-C577-7D5A03893A0A}"/>
              </a:ext>
            </a:extLst>
          </p:cNvPr>
          <p:cNvSpPr>
            <a:spLocks noGrp="1"/>
          </p:cNvSpPr>
          <p:nvPr>
            <p:ph type="title"/>
          </p:nvPr>
        </p:nvSpPr>
        <p:spPr>
          <a:xfrm>
            <a:off x="2076994" y="222069"/>
            <a:ext cx="9666016" cy="2933114"/>
          </a:xfrm>
        </p:spPr>
        <p:txBody>
          <a:bodyPr>
            <a:normAutofit/>
          </a:bodyPr>
          <a:lstStyle/>
          <a:p>
            <a:r>
              <a:rPr lang="es-CO" sz="4400" dirty="0"/>
              <a:t>¿Cómo hacer “buen” software?</a:t>
            </a:r>
          </a:p>
        </p:txBody>
      </p:sp>
      <p:sp>
        <p:nvSpPr>
          <p:cNvPr id="4" name="Marcador de número de diapositiva 3">
            <a:extLst>
              <a:ext uri="{FF2B5EF4-FFF2-40B4-BE49-F238E27FC236}">
                <a16:creationId xmlns:a16="http://schemas.microsoft.com/office/drawing/2014/main" id="{7F4696CB-22A8-3208-702D-AD05C6FA4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15</a:t>
            </a:fld>
            <a:endParaRPr lang="es-CO"/>
          </a:p>
        </p:txBody>
      </p:sp>
      <p:pic>
        <p:nvPicPr>
          <p:cNvPr id="5" name="Imagen 4">
            <a:extLst>
              <a:ext uri="{FF2B5EF4-FFF2-40B4-BE49-F238E27FC236}">
                <a16:creationId xmlns:a16="http://schemas.microsoft.com/office/drawing/2014/main" id="{37DF234C-3B48-2BA8-95D8-43E53866A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096" y="3222004"/>
            <a:ext cx="2933114" cy="2933114"/>
          </a:xfrm>
          <a:prstGeom prst="rect">
            <a:avLst/>
          </a:prstGeom>
        </p:spPr>
      </p:pic>
    </p:spTree>
    <p:extLst>
      <p:ext uri="{BB962C8B-B14F-4D97-AF65-F5344CB8AC3E}">
        <p14:creationId xmlns:p14="http://schemas.microsoft.com/office/powerpoint/2010/main" val="376664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5F7D9-4E8A-7451-8A6C-16EFD890BA3B}"/>
              </a:ext>
            </a:extLst>
          </p:cNvPr>
          <p:cNvSpPr>
            <a:spLocks noGrp="1"/>
          </p:cNvSpPr>
          <p:nvPr>
            <p:ph type="title"/>
          </p:nvPr>
        </p:nvSpPr>
        <p:spPr/>
        <p:txBody>
          <a:bodyPr/>
          <a:lstStyle/>
          <a:p>
            <a:r>
              <a:rPr lang="es-CO" dirty="0"/>
              <a:t>¿Cómo hacer “buen” software? – I</a:t>
            </a:r>
          </a:p>
        </p:txBody>
      </p:sp>
      <p:sp>
        <p:nvSpPr>
          <p:cNvPr id="3" name="Marcador de texto 2">
            <a:extLst>
              <a:ext uri="{FF2B5EF4-FFF2-40B4-BE49-F238E27FC236}">
                <a16:creationId xmlns:a16="http://schemas.microsoft.com/office/drawing/2014/main" id="{9A5DD16F-B441-445E-27C3-D6E26C5EF144}"/>
              </a:ext>
            </a:extLst>
          </p:cNvPr>
          <p:cNvSpPr>
            <a:spLocks noGrp="1"/>
          </p:cNvSpPr>
          <p:nvPr>
            <p:ph type="body" idx="1"/>
          </p:nvPr>
        </p:nvSpPr>
        <p:spPr>
          <a:xfrm>
            <a:off x="2076994" y="1302634"/>
            <a:ext cx="9666016" cy="4663440"/>
          </a:xfrm>
        </p:spPr>
        <p:txBody>
          <a:bodyPr>
            <a:normAutofit fontScale="92500" lnSpcReduction="10000"/>
          </a:bodyPr>
          <a:lstStyle/>
          <a:p>
            <a:r>
              <a:rPr lang="es-CO" sz="2400" b="1" dirty="0">
                <a:solidFill>
                  <a:schemeClr val="tx1"/>
                </a:solidFill>
              </a:rPr>
              <a:t>¿Cuánto tiempo le toma a una persona construir una pieza de software que funcione?</a:t>
            </a:r>
          </a:p>
          <a:p>
            <a:endParaRPr lang="es-CO" sz="2400" dirty="0"/>
          </a:p>
          <a:p>
            <a:r>
              <a:rPr lang="es-CO" sz="2400" dirty="0"/>
              <a:t>Hoy en día no toma mucho tiempo ni habilidades desarrollar una pieza de software que funcione (incluso los niños en los colegios ya lo hacen).</a:t>
            </a:r>
          </a:p>
          <a:p>
            <a:endParaRPr lang="es-CO" sz="2400" dirty="0"/>
          </a:p>
          <a:p>
            <a:r>
              <a:rPr lang="es-CO" sz="2400" b="1" dirty="0">
                <a:solidFill>
                  <a:schemeClr val="tx1"/>
                </a:solidFill>
              </a:rPr>
              <a:t>¿Qué diferencia entonces a los programadores “amateur” de los programadores que estudian por </a:t>
            </a:r>
            <a:r>
              <a:rPr lang="es-CO" sz="2400" b="1" dirty="0" err="1">
                <a:solidFill>
                  <a:schemeClr val="tx1"/>
                </a:solidFill>
              </a:rPr>
              <a:t>ej</a:t>
            </a:r>
            <a:r>
              <a:rPr lang="es-CO" sz="2400" b="1" dirty="0">
                <a:solidFill>
                  <a:schemeClr val="tx1"/>
                </a:solidFill>
              </a:rPr>
              <a:t>: ingeniería de sistemas?</a:t>
            </a:r>
          </a:p>
          <a:p>
            <a:endParaRPr lang="es-CO" sz="2400" b="1" dirty="0">
              <a:solidFill>
                <a:schemeClr val="tx1"/>
              </a:solidFill>
            </a:endParaRPr>
          </a:p>
          <a:p>
            <a:r>
              <a:rPr lang="es-CO" sz="2400" dirty="0"/>
              <a:t>La diferencia es que hacer una pieza de código que funcione “bien” una vez no es muy difícil. Pero hacer esa pieza de código de la “manera correcta” es una cuestión totalmente diferente. </a:t>
            </a:r>
            <a:r>
              <a:rPr lang="es-CO" sz="2400" b="1" dirty="0"/>
              <a:t>Hacer que el software sea correcto es </a:t>
            </a:r>
            <a:r>
              <a:rPr lang="es-CO" sz="2400" b="1" strike="sngStrike" dirty="0"/>
              <a:t>difícil</a:t>
            </a:r>
            <a:r>
              <a:rPr lang="es-CO" sz="2400" b="1" dirty="0"/>
              <a:t> toma tiempo</a:t>
            </a:r>
            <a:r>
              <a:rPr lang="es-CO" sz="2400" dirty="0"/>
              <a:t>.</a:t>
            </a:r>
          </a:p>
          <a:p>
            <a:endParaRPr lang="es-CO" dirty="0"/>
          </a:p>
        </p:txBody>
      </p:sp>
      <p:sp>
        <p:nvSpPr>
          <p:cNvPr id="4" name="Marcador de número de diapositiva 3">
            <a:extLst>
              <a:ext uri="{FF2B5EF4-FFF2-40B4-BE49-F238E27FC236}">
                <a16:creationId xmlns:a16="http://schemas.microsoft.com/office/drawing/2014/main" id="{5ABA12D1-4E77-6409-438B-0FE3657527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16</a:t>
            </a:fld>
            <a:endParaRPr lang="es-CO"/>
          </a:p>
        </p:txBody>
      </p:sp>
      <p:sp>
        <p:nvSpPr>
          <p:cNvPr id="7" name="Google Shape;321;p12">
            <a:extLst>
              <a:ext uri="{FF2B5EF4-FFF2-40B4-BE49-F238E27FC236}">
                <a16:creationId xmlns:a16="http://schemas.microsoft.com/office/drawing/2014/main" id="{82C49F76-B993-0DAC-E293-289B89ADD72E}"/>
              </a:ext>
            </a:extLst>
          </p:cNvPr>
          <p:cNvSpPr/>
          <p:nvPr/>
        </p:nvSpPr>
        <p:spPr>
          <a:xfrm>
            <a:off x="4653269" y="5692652"/>
            <a:ext cx="7021627" cy="94327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En ingeniería de sistemas tratamos de que los estudiantes aprendan a desarrollar “software correcto”. A desarrollar software de “calidad industrial”. Lo cual no lo hacen otros programas.</a:t>
            </a:r>
          </a:p>
        </p:txBody>
      </p:sp>
    </p:spTree>
    <p:extLst>
      <p:ext uri="{BB962C8B-B14F-4D97-AF65-F5344CB8AC3E}">
        <p14:creationId xmlns:p14="http://schemas.microsoft.com/office/powerpoint/2010/main" val="421326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B985B5B-648A-0964-6A9D-7AC71DD7A622}"/>
              </a:ext>
            </a:extLst>
          </p:cNvPr>
          <p:cNvSpPr>
            <a:spLocks noGrp="1"/>
          </p:cNvSpPr>
          <p:nvPr>
            <p:ph type="title"/>
          </p:nvPr>
        </p:nvSpPr>
        <p:spPr/>
        <p:txBody>
          <a:bodyPr/>
          <a:lstStyle/>
          <a:p>
            <a:r>
              <a:rPr lang="es-CO" dirty="0"/>
              <a:t>Paréntesis – Ingeniería de software</a:t>
            </a:r>
          </a:p>
        </p:txBody>
      </p:sp>
      <p:sp>
        <p:nvSpPr>
          <p:cNvPr id="6" name="Marcador de texto 5">
            <a:extLst>
              <a:ext uri="{FF2B5EF4-FFF2-40B4-BE49-F238E27FC236}">
                <a16:creationId xmlns:a16="http://schemas.microsoft.com/office/drawing/2014/main" id="{6A986711-758F-6710-4DF8-F933C89D53AA}"/>
              </a:ext>
            </a:extLst>
          </p:cNvPr>
          <p:cNvSpPr>
            <a:spLocks noGrp="1"/>
          </p:cNvSpPr>
          <p:nvPr>
            <p:ph type="body" idx="1"/>
          </p:nvPr>
        </p:nvSpPr>
        <p:spPr>
          <a:xfrm>
            <a:off x="2076994" y="1410789"/>
            <a:ext cx="9666016" cy="1273417"/>
          </a:xfrm>
        </p:spPr>
        <p:txBody>
          <a:bodyPr>
            <a:normAutofit/>
          </a:bodyPr>
          <a:lstStyle/>
          <a:p>
            <a:pPr marL="76200" indent="0">
              <a:buNone/>
            </a:pPr>
            <a:r>
              <a:rPr lang="es-CO" sz="2200" b="1" dirty="0">
                <a:solidFill>
                  <a:schemeClr val="tx1"/>
                </a:solidFill>
              </a:rPr>
              <a:t>¿Qué es ingeniería de software?</a:t>
            </a:r>
          </a:p>
          <a:p>
            <a:r>
              <a:rPr lang="en-US" sz="2200" dirty="0">
                <a:solidFill>
                  <a:schemeClr val="tx1"/>
                </a:solidFill>
              </a:rPr>
              <a:t>Software engineering is </a:t>
            </a:r>
            <a:r>
              <a:rPr lang="en-US" sz="2200" u="sng" dirty="0">
                <a:solidFill>
                  <a:schemeClr val="tx1"/>
                </a:solidFill>
              </a:rPr>
              <a:t>Programming Over Time</a:t>
            </a:r>
            <a:r>
              <a:rPr lang="es-CO" sz="2200" dirty="0">
                <a:solidFill>
                  <a:schemeClr val="tx1"/>
                </a:solidFill>
              </a:rPr>
              <a:t>.</a:t>
            </a:r>
          </a:p>
        </p:txBody>
      </p:sp>
      <p:sp>
        <p:nvSpPr>
          <p:cNvPr id="4" name="Marcador de número de diapositiva 3">
            <a:extLst>
              <a:ext uri="{FF2B5EF4-FFF2-40B4-BE49-F238E27FC236}">
                <a16:creationId xmlns:a16="http://schemas.microsoft.com/office/drawing/2014/main" id="{2990A9C6-A9ED-E6F9-2FDD-7EEFAA40A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17</a:t>
            </a:fld>
            <a:endParaRPr lang="es-CO"/>
          </a:p>
        </p:txBody>
      </p:sp>
      <p:sp>
        <p:nvSpPr>
          <p:cNvPr id="9" name="CuadroTexto 8">
            <a:extLst>
              <a:ext uri="{FF2B5EF4-FFF2-40B4-BE49-F238E27FC236}">
                <a16:creationId xmlns:a16="http://schemas.microsoft.com/office/drawing/2014/main" id="{E70A5C51-0CCE-989F-B29C-CD0D553319CC}"/>
              </a:ext>
            </a:extLst>
          </p:cNvPr>
          <p:cNvSpPr txBox="1"/>
          <p:nvPr/>
        </p:nvSpPr>
        <p:spPr>
          <a:xfrm>
            <a:off x="2164651" y="2865148"/>
            <a:ext cx="5581631" cy="3693319"/>
          </a:xfrm>
          <a:prstGeom prst="rect">
            <a:avLst/>
          </a:prstGeom>
          <a:noFill/>
        </p:spPr>
        <p:txBody>
          <a:bodyPr wrap="square">
            <a:spAutoFit/>
          </a:bodyPr>
          <a:lstStyle/>
          <a:p>
            <a:pPr algn="just" rtl="0" fontAlgn="base">
              <a:spcBef>
                <a:spcPts val="0"/>
              </a:spcBef>
              <a:spcAft>
                <a:spcPts val="0"/>
              </a:spcAft>
            </a:pPr>
            <a:r>
              <a:rPr lang="en-US" sz="1800" b="1" i="0" u="none" strike="noStrike" dirty="0">
                <a:solidFill>
                  <a:srgbClr val="000000"/>
                </a:solidFill>
                <a:effectLst/>
              </a:rPr>
              <a:t>Fundamental principles</a:t>
            </a:r>
          </a:p>
          <a:p>
            <a:pPr algn="just" rtl="0" fontAlgn="base">
              <a:spcBef>
                <a:spcPts val="0"/>
              </a:spcBef>
              <a:spcAft>
                <a:spcPts val="0"/>
              </a:spcAft>
            </a:pPr>
            <a:endParaRPr lang="en-US" b="1" dirty="0">
              <a:solidFill>
                <a:srgbClr val="000000"/>
              </a:solidFill>
            </a:endParaRPr>
          </a:p>
          <a:p>
            <a:pPr algn="just" rtl="0" fontAlgn="base">
              <a:spcBef>
                <a:spcPts val="0"/>
              </a:spcBef>
              <a:spcAft>
                <a:spcPts val="0"/>
              </a:spcAft>
            </a:pPr>
            <a:r>
              <a:rPr lang="en-US" sz="1800" b="1" i="0" u="none" strike="noStrike" dirty="0">
                <a:solidFill>
                  <a:srgbClr val="000000"/>
                </a:solidFill>
                <a:effectLst/>
              </a:rPr>
              <a:t>Time and Change</a:t>
            </a:r>
          </a:p>
          <a:p>
            <a:pPr marL="457200" algn="just" rtl="0">
              <a:spcBef>
                <a:spcPts val="0"/>
              </a:spcBef>
              <a:spcAft>
                <a:spcPts val="0"/>
              </a:spcAft>
            </a:pPr>
            <a:r>
              <a:rPr lang="en-US" sz="1800" b="0" i="0" u="none" strike="noStrike" dirty="0">
                <a:solidFill>
                  <a:srgbClr val="000000"/>
                </a:solidFill>
                <a:effectLst/>
              </a:rPr>
              <a:t>How code will need to adapt over the length of its life.</a:t>
            </a:r>
            <a:endParaRPr lang="en-US" b="0" dirty="0">
              <a:effectLst/>
            </a:endParaRPr>
          </a:p>
          <a:p>
            <a:pPr algn="just" rtl="0" fontAlgn="base">
              <a:spcBef>
                <a:spcPts val="0"/>
              </a:spcBef>
              <a:spcAft>
                <a:spcPts val="0"/>
              </a:spcAft>
            </a:pPr>
            <a:br>
              <a:rPr lang="en-US" b="0" dirty="0">
                <a:effectLst/>
              </a:rPr>
            </a:br>
            <a:r>
              <a:rPr lang="en-US" sz="1800" b="1" i="0" u="none" strike="noStrike" dirty="0">
                <a:solidFill>
                  <a:srgbClr val="000000"/>
                </a:solidFill>
                <a:effectLst/>
              </a:rPr>
              <a:t>Scale and Growth</a:t>
            </a:r>
          </a:p>
          <a:p>
            <a:pPr marL="457200" algn="just" rtl="0">
              <a:spcBef>
                <a:spcPts val="0"/>
              </a:spcBef>
              <a:spcAft>
                <a:spcPts val="0"/>
              </a:spcAft>
            </a:pPr>
            <a:r>
              <a:rPr lang="en-US" sz="1800" b="0" i="0" u="none" strike="noStrike" dirty="0">
                <a:solidFill>
                  <a:srgbClr val="000000"/>
                </a:solidFill>
                <a:effectLst/>
              </a:rPr>
              <a:t>How an organization will need to adapt as it evolves.</a:t>
            </a:r>
            <a:endParaRPr lang="en-US" b="0" dirty="0">
              <a:effectLst/>
            </a:endParaRPr>
          </a:p>
          <a:p>
            <a:pPr algn="just" rtl="0" fontAlgn="base">
              <a:spcBef>
                <a:spcPts val="0"/>
              </a:spcBef>
              <a:spcAft>
                <a:spcPts val="0"/>
              </a:spcAft>
            </a:pPr>
            <a:br>
              <a:rPr lang="en-US" b="0" dirty="0">
                <a:effectLst/>
              </a:rPr>
            </a:br>
            <a:r>
              <a:rPr lang="en-US" sz="1800" b="1" i="0" u="none" strike="noStrike" dirty="0">
                <a:solidFill>
                  <a:srgbClr val="000000"/>
                </a:solidFill>
                <a:effectLst/>
              </a:rPr>
              <a:t>Trade-offs and Costs</a:t>
            </a:r>
          </a:p>
          <a:p>
            <a:pPr marL="457200" algn="just" rtl="0">
              <a:spcBef>
                <a:spcPts val="0"/>
              </a:spcBef>
              <a:spcAft>
                <a:spcPts val="0"/>
              </a:spcAft>
            </a:pPr>
            <a:r>
              <a:rPr lang="en-US" sz="1800" b="0" i="0" u="none" strike="noStrike" dirty="0">
                <a:solidFill>
                  <a:srgbClr val="000000"/>
                </a:solidFill>
                <a:effectLst/>
              </a:rPr>
              <a:t>How an organization makes decisions, based on the lessons of Time and Change and Scale and Growth.</a:t>
            </a:r>
            <a:br>
              <a:rPr lang="en-US" dirty="0"/>
            </a:br>
            <a:endParaRPr lang="es-CO" dirty="0"/>
          </a:p>
        </p:txBody>
      </p:sp>
      <p:pic>
        <p:nvPicPr>
          <p:cNvPr id="10" name="Picture 2" descr="Amazon.com: Software Engineering at Google: Lessons Learned from  Programming Over Time (9781492082798): Winters, Titus, Manshreck, Tom,  Wright, Hyrum: Books">
            <a:extLst>
              <a:ext uri="{FF2B5EF4-FFF2-40B4-BE49-F238E27FC236}">
                <a16:creationId xmlns:a16="http://schemas.microsoft.com/office/drawing/2014/main" id="{79D778D2-2FC0-645B-1E72-06794E627D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5549" y="3677267"/>
            <a:ext cx="2069036" cy="27098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Google Shape;321;p12">
            <a:extLst>
              <a:ext uri="{FF2B5EF4-FFF2-40B4-BE49-F238E27FC236}">
                <a16:creationId xmlns:a16="http://schemas.microsoft.com/office/drawing/2014/main" id="{81D1F256-AFBB-F0D5-E8E3-F54DEDA533CA}"/>
              </a:ext>
            </a:extLst>
          </p:cNvPr>
          <p:cNvSpPr/>
          <p:nvPr/>
        </p:nvSpPr>
        <p:spPr>
          <a:xfrm>
            <a:off x="8780206" y="1875534"/>
            <a:ext cx="2599722" cy="155346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Saber administrar estos principios es lo que nos diferencia de programadores amateur.</a:t>
            </a:r>
          </a:p>
        </p:txBody>
      </p:sp>
      <p:cxnSp>
        <p:nvCxnSpPr>
          <p:cNvPr id="12" name="Conector recto de flecha 11">
            <a:extLst>
              <a:ext uri="{FF2B5EF4-FFF2-40B4-BE49-F238E27FC236}">
                <a16:creationId xmlns:a16="http://schemas.microsoft.com/office/drawing/2014/main" id="{1948B911-07E5-B6A1-B0C7-A20546F27BBB}"/>
              </a:ext>
            </a:extLst>
          </p:cNvPr>
          <p:cNvCxnSpPr>
            <a:cxnSpLocks/>
            <a:stCxn id="11" idx="1"/>
          </p:cNvCxnSpPr>
          <p:nvPr/>
        </p:nvCxnSpPr>
        <p:spPr>
          <a:xfrm flipH="1">
            <a:off x="4670323" y="2652267"/>
            <a:ext cx="4109883" cy="354657"/>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93168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B985B5B-648A-0964-6A9D-7AC71DD7A622}"/>
              </a:ext>
            </a:extLst>
          </p:cNvPr>
          <p:cNvSpPr>
            <a:spLocks noGrp="1"/>
          </p:cNvSpPr>
          <p:nvPr>
            <p:ph type="title"/>
          </p:nvPr>
        </p:nvSpPr>
        <p:spPr/>
        <p:txBody>
          <a:bodyPr/>
          <a:lstStyle/>
          <a:p>
            <a:r>
              <a:rPr lang="es-CO" dirty="0"/>
              <a:t>¿Cómo hacer “buen” software? - II</a:t>
            </a:r>
          </a:p>
        </p:txBody>
      </p:sp>
      <p:sp>
        <p:nvSpPr>
          <p:cNvPr id="6" name="Marcador de texto 5">
            <a:extLst>
              <a:ext uri="{FF2B5EF4-FFF2-40B4-BE49-F238E27FC236}">
                <a16:creationId xmlns:a16="http://schemas.microsoft.com/office/drawing/2014/main" id="{6A986711-758F-6710-4DF8-F933C89D53AA}"/>
              </a:ext>
            </a:extLst>
          </p:cNvPr>
          <p:cNvSpPr>
            <a:spLocks noGrp="1"/>
          </p:cNvSpPr>
          <p:nvPr>
            <p:ph type="body" idx="1"/>
          </p:nvPr>
        </p:nvSpPr>
        <p:spPr/>
        <p:txBody>
          <a:bodyPr anchor="ctr"/>
          <a:lstStyle/>
          <a:p>
            <a:pPr algn="just"/>
            <a:r>
              <a:rPr lang="es-CO" sz="2400" dirty="0"/>
              <a:t>Se requiere un alto nivel de disciplina y habilidades, que muchos de los programadores jóvenes todavía no tienen.  </a:t>
            </a:r>
          </a:p>
          <a:p>
            <a:pPr algn="just"/>
            <a:endParaRPr lang="es-CO" sz="2400" dirty="0"/>
          </a:p>
          <a:p>
            <a:pPr algn="just"/>
            <a:r>
              <a:rPr lang="es-CO" sz="2400" dirty="0"/>
              <a:t>Se requiere un nivel de compromiso y dedicación que la mayoría de los programadores nunca soñamos que necesitaríamos. </a:t>
            </a:r>
          </a:p>
          <a:p>
            <a:pPr algn="just"/>
            <a:endParaRPr lang="es-CO" sz="2400" dirty="0"/>
          </a:p>
          <a:p>
            <a:pPr algn="just"/>
            <a:r>
              <a:rPr lang="es-CO" sz="2400" b="1" dirty="0"/>
              <a:t>Sobre todo, se necesita pasión por el oficio y el deseo de ser un profesional</a:t>
            </a:r>
            <a:r>
              <a:rPr lang="es-CO" sz="2400" dirty="0"/>
              <a:t>.</a:t>
            </a:r>
          </a:p>
        </p:txBody>
      </p:sp>
      <p:sp>
        <p:nvSpPr>
          <p:cNvPr id="4" name="Marcador de número de diapositiva 3">
            <a:extLst>
              <a:ext uri="{FF2B5EF4-FFF2-40B4-BE49-F238E27FC236}">
                <a16:creationId xmlns:a16="http://schemas.microsoft.com/office/drawing/2014/main" id="{2990A9C6-A9ED-E6F9-2FDD-7EEFAA40A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18</a:t>
            </a:fld>
            <a:endParaRPr lang="es-CO"/>
          </a:p>
        </p:txBody>
      </p:sp>
    </p:spTree>
    <p:extLst>
      <p:ext uri="{BB962C8B-B14F-4D97-AF65-F5344CB8AC3E}">
        <p14:creationId xmlns:p14="http://schemas.microsoft.com/office/powerpoint/2010/main" val="373499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845A35A-1EC4-D262-B1A7-FCB3AC8A60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19</a:t>
            </a:fld>
            <a:endParaRPr lang="es-CO"/>
          </a:p>
        </p:txBody>
      </p:sp>
      <p:pic>
        <p:nvPicPr>
          <p:cNvPr id="5" name="Imagen 4">
            <a:extLst>
              <a:ext uri="{FF2B5EF4-FFF2-40B4-BE49-F238E27FC236}">
                <a16:creationId xmlns:a16="http://schemas.microsoft.com/office/drawing/2014/main" id="{8EDB4631-7FFF-1BE5-A933-8B2550898D22}"/>
              </a:ext>
            </a:extLst>
          </p:cNvPr>
          <p:cNvPicPr>
            <a:picLocks noChangeAspect="1"/>
          </p:cNvPicPr>
          <p:nvPr/>
        </p:nvPicPr>
        <p:blipFill>
          <a:blip r:embed="rId2"/>
          <a:stretch>
            <a:fillRect/>
          </a:stretch>
        </p:blipFill>
        <p:spPr>
          <a:xfrm>
            <a:off x="2409995" y="604212"/>
            <a:ext cx="5731115" cy="5649575"/>
          </a:xfrm>
          <a:prstGeom prst="rect">
            <a:avLst/>
          </a:prstGeom>
        </p:spPr>
        <p:style>
          <a:lnRef idx="2">
            <a:schemeClr val="dk1"/>
          </a:lnRef>
          <a:fillRef idx="1">
            <a:schemeClr val="lt1"/>
          </a:fillRef>
          <a:effectRef idx="0">
            <a:schemeClr val="dk1"/>
          </a:effectRef>
          <a:fontRef idx="minor">
            <a:schemeClr val="dk1"/>
          </a:fontRef>
        </p:style>
      </p:pic>
      <p:pic>
        <p:nvPicPr>
          <p:cNvPr id="6" name="Picture 2" descr="Image result for clean code">
            <a:extLst>
              <a:ext uri="{FF2B5EF4-FFF2-40B4-BE49-F238E27FC236}">
                <a16:creationId xmlns:a16="http://schemas.microsoft.com/office/drawing/2014/main" id="{2C2519E1-CC2A-024F-D56E-532E471E0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0106" y="1748240"/>
            <a:ext cx="2534585" cy="3361518"/>
          </a:xfrm>
          <a:prstGeom prst="rect">
            <a:avLst/>
          </a:prstGeom>
          <a:ln>
            <a:noFill/>
          </a:ln>
          <a:effectLst>
            <a:outerShdw blurRad="292100" dist="139700" dir="2700000" algn="tl" rotWithShape="0">
              <a:srgbClr val="333333">
                <a:alpha val="65000"/>
              </a:srgbClr>
            </a:outerShdw>
          </a:effec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7535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lvl="0" indent="-457200">
              <a:spcBef>
                <a:spcPts val="0"/>
              </a:spcBef>
              <a:buSzPts val="2400"/>
              <a:buFont typeface="Calibri"/>
              <a:buAutoNum type="arabicPeriod"/>
            </a:pPr>
            <a:r>
              <a:rPr lang="es-ES" b="1" dirty="0"/>
              <a:t>Introducción</a:t>
            </a:r>
          </a:p>
          <a:p>
            <a:pPr marL="457200" lvl="0" indent="-457200">
              <a:spcBef>
                <a:spcPts val="0"/>
              </a:spcBef>
              <a:buSzPts val="2400"/>
              <a:buFont typeface="Calibri"/>
              <a:buAutoNum type="arabicPeriod"/>
            </a:pPr>
            <a:r>
              <a:rPr lang="es-ES" dirty="0"/>
              <a:t>Evolución del software</a:t>
            </a:r>
          </a:p>
          <a:p>
            <a:pPr marL="457200" lvl="0" indent="-457200">
              <a:spcBef>
                <a:spcPts val="0"/>
              </a:spcBef>
              <a:buSzPts val="2400"/>
              <a:buFont typeface="Calibri"/>
              <a:buAutoNum type="arabicPeriod"/>
            </a:pPr>
            <a:r>
              <a:rPr lang="es-ES" dirty="0"/>
              <a:t>¿Cómo hacer "buen" software?</a:t>
            </a:r>
          </a:p>
          <a:p>
            <a:pPr marL="457200" lvl="0" indent="-457200">
              <a:spcBef>
                <a:spcPts val="0"/>
              </a:spcBef>
              <a:buSzPts val="2400"/>
              <a:buFont typeface="Calibri"/>
              <a:buAutoNum type="arabicPeriod"/>
            </a:pPr>
            <a:r>
              <a:rPr lang="es-ES" dirty="0"/>
              <a:t>Caso de estudio</a:t>
            </a:r>
          </a:p>
          <a:p>
            <a:pPr marL="457200" lvl="0" indent="-457200">
              <a:spcBef>
                <a:spcPts val="0"/>
              </a:spcBef>
              <a:buSzPts val="2400"/>
              <a:buFont typeface="Calibri"/>
              <a:buAutoNum type="arabicPeriod"/>
            </a:pPr>
            <a:r>
              <a:rPr lang="es-ES" dirty="0"/>
              <a:t>Paradigmas de software</a:t>
            </a:r>
          </a:p>
          <a:p>
            <a:pPr marL="457200" lvl="0" indent="-457200">
              <a:spcBef>
                <a:spcPts val="0"/>
              </a:spcBef>
              <a:buSzPts val="2400"/>
              <a:buFont typeface="Calibri"/>
              <a:buAutoNum type="arabicPeriod"/>
            </a:pPr>
            <a:r>
              <a:rPr lang="es-ES" dirty="0"/>
              <a:t>Arquitecturas de software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6585C6-8D05-C496-58E7-B91115A60026}"/>
              </a:ext>
            </a:extLst>
          </p:cNvPr>
          <p:cNvSpPr>
            <a:spLocks noGrp="1"/>
          </p:cNvSpPr>
          <p:nvPr>
            <p:ph type="title"/>
          </p:nvPr>
        </p:nvSpPr>
        <p:spPr/>
        <p:txBody>
          <a:bodyPr/>
          <a:lstStyle/>
          <a:p>
            <a:r>
              <a:rPr lang="es-CO" dirty="0"/>
              <a:t>¿Cómo hacer “buen” software? – III</a:t>
            </a:r>
          </a:p>
        </p:txBody>
      </p:sp>
      <p:sp>
        <p:nvSpPr>
          <p:cNvPr id="3" name="Marcador de texto 2">
            <a:extLst>
              <a:ext uri="{FF2B5EF4-FFF2-40B4-BE49-F238E27FC236}">
                <a16:creationId xmlns:a16="http://schemas.microsoft.com/office/drawing/2014/main" id="{D54DC240-2A59-2E23-D561-BD00C2937552}"/>
              </a:ext>
            </a:extLst>
          </p:cNvPr>
          <p:cNvSpPr>
            <a:spLocks noGrp="1"/>
          </p:cNvSpPr>
          <p:nvPr>
            <p:ph type="body" idx="1"/>
          </p:nvPr>
        </p:nvSpPr>
        <p:spPr>
          <a:xfrm>
            <a:off x="2076994" y="1410789"/>
            <a:ext cx="6034620" cy="4663440"/>
          </a:xfrm>
        </p:spPr>
        <p:txBody>
          <a:bodyPr>
            <a:normAutofit fontScale="92500"/>
          </a:bodyPr>
          <a:lstStyle/>
          <a:p>
            <a:pPr marL="76200" indent="0">
              <a:buNone/>
            </a:pPr>
            <a:r>
              <a:rPr lang="es-CO" sz="2400" b="1" dirty="0">
                <a:solidFill>
                  <a:schemeClr val="tx1"/>
                </a:solidFill>
              </a:rPr>
              <a:t>¿Qué pasa cuando el software se hace “bien”?</a:t>
            </a:r>
          </a:p>
          <a:p>
            <a:endParaRPr lang="es-CO" sz="2400" dirty="0"/>
          </a:p>
          <a:p>
            <a:pPr marL="0" indent="0" algn="just">
              <a:buNone/>
            </a:pPr>
            <a:r>
              <a:rPr lang="es-CO" sz="2400" b="1" dirty="0"/>
              <a:t>Pasan cosas mágicas: </a:t>
            </a:r>
          </a:p>
          <a:p>
            <a:pPr algn="just"/>
            <a:r>
              <a:rPr lang="es-CO" sz="2400" dirty="0"/>
              <a:t>Ahora solo se requiere una fracción de recursos humanos para crear y mantener el software. </a:t>
            </a:r>
          </a:p>
          <a:p>
            <a:pPr algn="just"/>
            <a:r>
              <a:rPr lang="es-CO" sz="2400" dirty="0"/>
              <a:t>Los cambios son simples y rápidos. </a:t>
            </a:r>
          </a:p>
          <a:p>
            <a:pPr algn="just"/>
            <a:r>
              <a:rPr lang="es-CO" sz="2400" dirty="0"/>
              <a:t>Los defectos son pocos. </a:t>
            </a:r>
          </a:p>
          <a:p>
            <a:pPr algn="just"/>
            <a:r>
              <a:rPr lang="es-CO" sz="2400" dirty="0"/>
              <a:t>Se minimiza el esfuerzo. </a:t>
            </a:r>
          </a:p>
          <a:p>
            <a:pPr algn="just"/>
            <a:r>
              <a:rPr lang="es-CO" sz="2400" dirty="0"/>
              <a:t>Se máxima la flexibilidad.</a:t>
            </a:r>
          </a:p>
          <a:p>
            <a:pPr algn="just"/>
            <a:r>
              <a:rPr lang="es-CO" sz="2400" dirty="0"/>
              <a:t>Se reducen costos.</a:t>
            </a:r>
          </a:p>
          <a:p>
            <a:pPr algn="just"/>
            <a:r>
              <a:rPr lang="es-CO" sz="2400" dirty="0"/>
              <a:t>Entre otros.</a:t>
            </a:r>
          </a:p>
          <a:p>
            <a:pPr marL="76200" indent="0">
              <a:buNone/>
            </a:pPr>
            <a:endParaRPr lang="es-CO" dirty="0"/>
          </a:p>
        </p:txBody>
      </p:sp>
      <p:sp>
        <p:nvSpPr>
          <p:cNvPr id="4" name="Marcador de número de diapositiva 3">
            <a:extLst>
              <a:ext uri="{FF2B5EF4-FFF2-40B4-BE49-F238E27FC236}">
                <a16:creationId xmlns:a16="http://schemas.microsoft.com/office/drawing/2014/main" id="{A906C335-D011-78E5-592A-7081351D86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20</a:t>
            </a:fld>
            <a:endParaRPr lang="es-CO"/>
          </a:p>
        </p:txBody>
      </p:sp>
      <p:pic>
        <p:nvPicPr>
          <p:cNvPr id="5" name="Imagen 4">
            <a:extLst>
              <a:ext uri="{FF2B5EF4-FFF2-40B4-BE49-F238E27FC236}">
                <a16:creationId xmlns:a16="http://schemas.microsoft.com/office/drawing/2014/main" id="{742B1225-B1BF-9E67-E4F8-A7C54024EC6F}"/>
              </a:ext>
            </a:extLst>
          </p:cNvPr>
          <p:cNvPicPr>
            <a:picLocks noChangeAspect="1"/>
          </p:cNvPicPr>
          <p:nvPr/>
        </p:nvPicPr>
        <p:blipFill>
          <a:blip r:embed="rId2"/>
          <a:stretch>
            <a:fillRect/>
          </a:stretch>
        </p:blipFill>
        <p:spPr>
          <a:xfrm>
            <a:off x="8580259" y="2134690"/>
            <a:ext cx="2776830" cy="32156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18998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88BB1E-B0B1-B502-7F25-81C5D581526F}"/>
              </a:ext>
            </a:extLst>
          </p:cNvPr>
          <p:cNvSpPr>
            <a:spLocks noGrp="1"/>
          </p:cNvSpPr>
          <p:nvPr>
            <p:ph type="title"/>
          </p:nvPr>
        </p:nvSpPr>
        <p:spPr/>
        <p:txBody>
          <a:bodyPr/>
          <a:lstStyle/>
          <a:p>
            <a:r>
              <a:rPr lang="es-CO" dirty="0"/>
              <a:t>Frases interesantes</a:t>
            </a:r>
          </a:p>
        </p:txBody>
      </p:sp>
      <p:sp>
        <p:nvSpPr>
          <p:cNvPr id="3" name="Marcador de texto 2">
            <a:extLst>
              <a:ext uri="{FF2B5EF4-FFF2-40B4-BE49-F238E27FC236}">
                <a16:creationId xmlns:a16="http://schemas.microsoft.com/office/drawing/2014/main" id="{8FB0D8AE-6402-D809-42C2-D143A298476B}"/>
              </a:ext>
            </a:extLst>
          </p:cNvPr>
          <p:cNvSpPr>
            <a:spLocks noGrp="1"/>
          </p:cNvSpPr>
          <p:nvPr>
            <p:ph type="body" idx="1"/>
          </p:nvPr>
        </p:nvSpPr>
        <p:spPr/>
        <p:txBody>
          <a:bodyPr anchor="ctr">
            <a:normAutofit/>
          </a:bodyPr>
          <a:lstStyle/>
          <a:p>
            <a:pPr lvl="0" algn="just">
              <a:lnSpc>
                <a:spcPct val="120000"/>
              </a:lnSpc>
            </a:pPr>
            <a:r>
              <a:rPr lang="en-US" sz="2800" i="1" dirty="0"/>
              <a:t>If you think good architecture is expensive, try bad architecture. —Brian Foote and Joseph Yoder</a:t>
            </a:r>
          </a:p>
          <a:p>
            <a:pPr lvl="0" algn="just">
              <a:lnSpc>
                <a:spcPct val="120000"/>
              </a:lnSpc>
            </a:pPr>
            <a:endParaRPr lang="en-US" sz="2800" i="1" dirty="0"/>
          </a:p>
          <a:p>
            <a:pPr lvl="0" algn="just">
              <a:lnSpc>
                <a:spcPct val="120000"/>
              </a:lnSpc>
            </a:pPr>
            <a:r>
              <a:rPr lang="en-US" sz="2800" b="1" i="1" dirty="0"/>
              <a:t>The only way to go fast, is to go well. —Robert C. Martin</a:t>
            </a:r>
            <a:endParaRPr lang="es-CO" sz="2800" b="1" dirty="0"/>
          </a:p>
        </p:txBody>
      </p:sp>
      <p:sp>
        <p:nvSpPr>
          <p:cNvPr id="4" name="Marcador de número de diapositiva 3">
            <a:extLst>
              <a:ext uri="{FF2B5EF4-FFF2-40B4-BE49-F238E27FC236}">
                <a16:creationId xmlns:a16="http://schemas.microsoft.com/office/drawing/2014/main" id="{A2CC9B3D-59D7-40D9-8FE6-D1CF669D47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21</a:t>
            </a:fld>
            <a:endParaRPr lang="es-CO"/>
          </a:p>
        </p:txBody>
      </p:sp>
    </p:spTree>
    <p:extLst>
      <p:ext uri="{BB962C8B-B14F-4D97-AF65-F5344CB8AC3E}">
        <p14:creationId xmlns:p14="http://schemas.microsoft.com/office/powerpoint/2010/main" val="140766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lvl="0" indent="-457200">
              <a:spcBef>
                <a:spcPts val="0"/>
              </a:spcBef>
              <a:buSzPts val="2400"/>
              <a:buFont typeface="Calibri"/>
              <a:buAutoNum type="arabicPeriod"/>
            </a:pPr>
            <a:r>
              <a:rPr lang="es-ES" dirty="0"/>
              <a:t>Introducción</a:t>
            </a:r>
          </a:p>
          <a:p>
            <a:pPr marL="457200" lvl="0" indent="-457200">
              <a:spcBef>
                <a:spcPts val="0"/>
              </a:spcBef>
              <a:buSzPts val="2400"/>
              <a:buFont typeface="Calibri"/>
              <a:buAutoNum type="arabicPeriod"/>
            </a:pPr>
            <a:r>
              <a:rPr lang="es-ES" dirty="0"/>
              <a:t>Evolución del software</a:t>
            </a:r>
          </a:p>
          <a:p>
            <a:pPr marL="457200" lvl="0" indent="-457200">
              <a:spcBef>
                <a:spcPts val="0"/>
              </a:spcBef>
              <a:buSzPts val="2400"/>
              <a:buFont typeface="Calibri"/>
              <a:buAutoNum type="arabicPeriod"/>
            </a:pPr>
            <a:r>
              <a:rPr lang="es-ES" dirty="0"/>
              <a:t>¿Cómo hacer "buen" software?</a:t>
            </a:r>
          </a:p>
          <a:p>
            <a:pPr marL="457200" lvl="0" indent="-457200">
              <a:spcBef>
                <a:spcPts val="0"/>
              </a:spcBef>
              <a:buSzPts val="2400"/>
              <a:buFont typeface="Calibri"/>
              <a:buAutoNum type="arabicPeriod"/>
            </a:pPr>
            <a:r>
              <a:rPr lang="es-ES" b="1" dirty="0"/>
              <a:t>Caso de estudio</a:t>
            </a:r>
          </a:p>
          <a:p>
            <a:pPr marL="457200" lvl="0" indent="-457200">
              <a:spcBef>
                <a:spcPts val="0"/>
              </a:spcBef>
              <a:buSzPts val="2400"/>
              <a:buFont typeface="Calibri"/>
              <a:buAutoNum type="arabicPeriod"/>
            </a:pPr>
            <a:r>
              <a:rPr lang="es-ES" dirty="0"/>
              <a:t>Paradigmas de software</a:t>
            </a:r>
          </a:p>
          <a:p>
            <a:pPr marL="457200" lvl="0" indent="-457200">
              <a:spcBef>
                <a:spcPts val="0"/>
              </a:spcBef>
              <a:buSzPts val="2400"/>
              <a:buFont typeface="Calibri"/>
              <a:buAutoNum type="arabicPeriod"/>
            </a:pPr>
            <a:r>
              <a:rPr lang="es-ES" dirty="0"/>
              <a:t>Arquitecturas de software</a:t>
            </a:r>
          </a:p>
        </p:txBody>
      </p:sp>
    </p:spTree>
    <p:extLst>
      <p:ext uri="{BB962C8B-B14F-4D97-AF65-F5344CB8AC3E}">
        <p14:creationId xmlns:p14="http://schemas.microsoft.com/office/powerpoint/2010/main" val="348092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0083F2-9C21-E474-3A0B-269E18B22DA6}"/>
              </a:ext>
            </a:extLst>
          </p:cNvPr>
          <p:cNvSpPr>
            <a:spLocks noGrp="1"/>
          </p:cNvSpPr>
          <p:nvPr>
            <p:ph type="title"/>
          </p:nvPr>
        </p:nvSpPr>
        <p:spPr/>
        <p:txBody>
          <a:bodyPr/>
          <a:lstStyle/>
          <a:p>
            <a:r>
              <a:rPr lang="es-CO" dirty="0"/>
              <a:t>Caso de estudio – I </a:t>
            </a:r>
          </a:p>
        </p:txBody>
      </p:sp>
      <p:sp>
        <p:nvSpPr>
          <p:cNvPr id="3" name="Marcador de texto 2">
            <a:extLst>
              <a:ext uri="{FF2B5EF4-FFF2-40B4-BE49-F238E27FC236}">
                <a16:creationId xmlns:a16="http://schemas.microsoft.com/office/drawing/2014/main" id="{0CCF85A7-03A3-8510-E302-5DD829E24B62}"/>
              </a:ext>
            </a:extLst>
          </p:cNvPr>
          <p:cNvSpPr>
            <a:spLocks noGrp="1"/>
          </p:cNvSpPr>
          <p:nvPr>
            <p:ph type="body" idx="1"/>
          </p:nvPr>
        </p:nvSpPr>
        <p:spPr>
          <a:xfrm>
            <a:off x="2076994" y="1410789"/>
            <a:ext cx="9666016" cy="1509392"/>
          </a:xfrm>
        </p:spPr>
        <p:txBody>
          <a:bodyPr/>
          <a:lstStyle/>
          <a:p>
            <a:r>
              <a:rPr lang="es-CO" sz="2000" dirty="0"/>
              <a:t>Analicemos en detalle que pasa en la siguiente compañía líder de desarrollo de productos de software (la cual permanece anónima).</a:t>
            </a:r>
          </a:p>
          <a:p>
            <a:endParaRPr lang="es-CO" dirty="0"/>
          </a:p>
        </p:txBody>
      </p:sp>
      <p:sp>
        <p:nvSpPr>
          <p:cNvPr id="4" name="Marcador de número de diapositiva 3">
            <a:extLst>
              <a:ext uri="{FF2B5EF4-FFF2-40B4-BE49-F238E27FC236}">
                <a16:creationId xmlns:a16="http://schemas.microsoft.com/office/drawing/2014/main" id="{2990A9C6-A9ED-E6F9-2FDD-7EEFAA40A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23</a:t>
            </a:fld>
            <a:endParaRPr lang="es-CO"/>
          </a:p>
        </p:txBody>
      </p:sp>
      <p:pic>
        <p:nvPicPr>
          <p:cNvPr id="7" name="Imagen 6">
            <a:extLst>
              <a:ext uri="{FF2B5EF4-FFF2-40B4-BE49-F238E27FC236}">
                <a16:creationId xmlns:a16="http://schemas.microsoft.com/office/drawing/2014/main" id="{B9F1C5AE-F302-7F9A-77E1-E6C0B8BE4738}"/>
              </a:ext>
            </a:extLst>
          </p:cNvPr>
          <p:cNvPicPr/>
          <p:nvPr/>
        </p:nvPicPr>
        <p:blipFill>
          <a:blip r:embed="rId2"/>
          <a:stretch>
            <a:fillRect/>
          </a:stretch>
        </p:blipFill>
        <p:spPr>
          <a:xfrm>
            <a:off x="2548943" y="2584079"/>
            <a:ext cx="5680658" cy="3620076"/>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8" name="Google Shape;321;p12">
            <a:extLst>
              <a:ext uri="{FF2B5EF4-FFF2-40B4-BE49-F238E27FC236}">
                <a16:creationId xmlns:a16="http://schemas.microsoft.com/office/drawing/2014/main" id="{EF9729C3-F342-2065-FD3B-F5718EF946F3}"/>
              </a:ext>
            </a:extLst>
          </p:cNvPr>
          <p:cNvSpPr/>
          <p:nvPr/>
        </p:nvSpPr>
        <p:spPr>
          <a:xfrm>
            <a:off x="8888361" y="2584079"/>
            <a:ext cx="2599722" cy="155346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¿Cómo fue la cantidad de empleados de ingeniería desde el desarrollo 1 al desarrollo 8?</a:t>
            </a:r>
          </a:p>
        </p:txBody>
      </p:sp>
    </p:spTree>
    <p:extLst>
      <p:ext uri="{BB962C8B-B14F-4D97-AF65-F5344CB8AC3E}">
        <p14:creationId xmlns:p14="http://schemas.microsoft.com/office/powerpoint/2010/main" val="290114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0083F2-9C21-E474-3A0B-269E18B22DA6}"/>
              </a:ext>
            </a:extLst>
          </p:cNvPr>
          <p:cNvSpPr>
            <a:spLocks noGrp="1"/>
          </p:cNvSpPr>
          <p:nvPr>
            <p:ph type="title"/>
          </p:nvPr>
        </p:nvSpPr>
        <p:spPr/>
        <p:txBody>
          <a:bodyPr/>
          <a:lstStyle/>
          <a:p>
            <a:r>
              <a:rPr lang="es-CO" dirty="0"/>
              <a:t>Caso de estudio – II</a:t>
            </a:r>
          </a:p>
        </p:txBody>
      </p:sp>
      <p:sp>
        <p:nvSpPr>
          <p:cNvPr id="4" name="Marcador de número de diapositiva 3">
            <a:extLst>
              <a:ext uri="{FF2B5EF4-FFF2-40B4-BE49-F238E27FC236}">
                <a16:creationId xmlns:a16="http://schemas.microsoft.com/office/drawing/2014/main" id="{2990A9C6-A9ED-E6F9-2FDD-7EEFAA40A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24</a:t>
            </a:fld>
            <a:endParaRPr lang="es-CO"/>
          </a:p>
        </p:txBody>
      </p:sp>
      <p:pic>
        <p:nvPicPr>
          <p:cNvPr id="5" name="Imagen 4">
            <a:extLst>
              <a:ext uri="{FF2B5EF4-FFF2-40B4-BE49-F238E27FC236}">
                <a16:creationId xmlns:a16="http://schemas.microsoft.com/office/drawing/2014/main" id="{A49634B7-CD7F-6842-037A-DDF3174047A0}"/>
              </a:ext>
            </a:extLst>
          </p:cNvPr>
          <p:cNvPicPr/>
          <p:nvPr/>
        </p:nvPicPr>
        <p:blipFill>
          <a:blip r:embed="rId2"/>
          <a:stretch>
            <a:fillRect/>
          </a:stretch>
        </p:blipFill>
        <p:spPr>
          <a:xfrm>
            <a:off x="2509614" y="1875534"/>
            <a:ext cx="5975625" cy="3840820"/>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6" name="Google Shape;321;p12">
            <a:extLst>
              <a:ext uri="{FF2B5EF4-FFF2-40B4-BE49-F238E27FC236}">
                <a16:creationId xmlns:a16="http://schemas.microsoft.com/office/drawing/2014/main" id="{41C345AD-80BB-EDE1-43B8-9B4B56CD718E}"/>
              </a:ext>
            </a:extLst>
          </p:cNvPr>
          <p:cNvSpPr/>
          <p:nvPr/>
        </p:nvSpPr>
        <p:spPr>
          <a:xfrm>
            <a:off x="8898193" y="1875534"/>
            <a:ext cx="2599722" cy="155346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¿Cómo fue la evolución de la cantidad de las líneas de código desde la versión 1 a la 8?</a:t>
            </a:r>
          </a:p>
        </p:txBody>
      </p:sp>
    </p:spTree>
    <p:extLst>
      <p:ext uri="{BB962C8B-B14F-4D97-AF65-F5344CB8AC3E}">
        <p14:creationId xmlns:p14="http://schemas.microsoft.com/office/powerpoint/2010/main" val="216284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0083F2-9C21-E474-3A0B-269E18B22DA6}"/>
              </a:ext>
            </a:extLst>
          </p:cNvPr>
          <p:cNvSpPr>
            <a:spLocks noGrp="1"/>
          </p:cNvSpPr>
          <p:nvPr>
            <p:ph type="title"/>
          </p:nvPr>
        </p:nvSpPr>
        <p:spPr/>
        <p:txBody>
          <a:bodyPr/>
          <a:lstStyle/>
          <a:p>
            <a:r>
              <a:rPr lang="es-CO" dirty="0"/>
              <a:t>Caso de estudio – III</a:t>
            </a:r>
          </a:p>
        </p:txBody>
      </p:sp>
      <p:sp>
        <p:nvSpPr>
          <p:cNvPr id="4" name="Marcador de número de diapositiva 3">
            <a:extLst>
              <a:ext uri="{FF2B5EF4-FFF2-40B4-BE49-F238E27FC236}">
                <a16:creationId xmlns:a16="http://schemas.microsoft.com/office/drawing/2014/main" id="{2990A9C6-A9ED-E6F9-2FDD-7EEFAA40A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25</a:t>
            </a:fld>
            <a:endParaRPr lang="es-CO"/>
          </a:p>
        </p:txBody>
      </p:sp>
      <p:pic>
        <p:nvPicPr>
          <p:cNvPr id="5" name="Imagen 4">
            <a:extLst>
              <a:ext uri="{FF2B5EF4-FFF2-40B4-BE49-F238E27FC236}">
                <a16:creationId xmlns:a16="http://schemas.microsoft.com/office/drawing/2014/main" id="{D7C39BEC-CF5F-4623-0A5A-496DC2ADA88F}"/>
              </a:ext>
            </a:extLst>
          </p:cNvPr>
          <p:cNvPicPr/>
          <p:nvPr/>
        </p:nvPicPr>
        <p:blipFill>
          <a:blip r:embed="rId2"/>
          <a:stretch>
            <a:fillRect/>
          </a:stretch>
        </p:blipFill>
        <p:spPr>
          <a:xfrm>
            <a:off x="2468298" y="1713261"/>
            <a:ext cx="6498722" cy="4156597"/>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7" name="Google Shape;321;p12">
            <a:extLst>
              <a:ext uri="{FF2B5EF4-FFF2-40B4-BE49-F238E27FC236}">
                <a16:creationId xmlns:a16="http://schemas.microsoft.com/office/drawing/2014/main" id="{BC29D2DD-1BA9-899B-3CD9-2B583868ED5A}"/>
              </a:ext>
            </a:extLst>
          </p:cNvPr>
          <p:cNvSpPr/>
          <p:nvPr/>
        </p:nvSpPr>
        <p:spPr>
          <a:xfrm>
            <a:off x="9333395" y="1713261"/>
            <a:ext cx="2409615" cy="155346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¿Cómo fue la evolución del costo por línea de código?</a:t>
            </a:r>
          </a:p>
        </p:txBody>
      </p:sp>
    </p:spTree>
    <p:extLst>
      <p:ext uri="{BB962C8B-B14F-4D97-AF65-F5344CB8AC3E}">
        <p14:creationId xmlns:p14="http://schemas.microsoft.com/office/powerpoint/2010/main" val="252933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3B9534F-2234-64A4-C1F3-81874E328B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26</a:t>
            </a:fld>
            <a:endParaRPr lang="es-CO"/>
          </a:p>
        </p:txBody>
      </p:sp>
      <p:pic>
        <p:nvPicPr>
          <p:cNvPr id="5" name="Imagen 4">
            <a:extLst>
              <a:ext uri="{FF2B5EF4-FFF2-40B4-BE49-F238E27FC236}">
                <a16:creationId xmlns:a16="http://schemas.microsoft.com/office/drawing/2014/main" id="{D573D64B-F0DB-352F-61B9-19D3875912E0}"/>
              </a:ext>
            </a:extLst>
          </p:cNvPr>
          <p:cNvPicPr/>
          <p:nvPr/>
        </p:nvPicPr>
        <p:blipFill>
          <a:blip r:embed="rId2"/>
          <a:stretch>
            <a:fillRect/>
          </a:stretch>
        </p:blipFill>
        <p:spPr>
          <a:xfrm>
            <a:off x="2076995" y="369552"/>
            <a:ext cx="6276592" cy="3714500"/>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7" name="Google Shape;321;p12">
            <a:extLst>
              <a:ext uri="{FF2B5EF4-FFF2-40B4-BE49-F238E27FC236}">
                <a16:creationId xmlns:a16="http://schemas.microsoft.com/office/drawing/2014/main" id="{2B926D54-F041-88D7-575F-8604E7C60D48}"/>
              </a:ext>
            </a:extLst>
          </p:cNvPr>
          <p:cNvSpPr/>
          <p:nvPr/>
        </p:nvSpPr>
        <p:spPr>
          <a:xfrm>
            <a:off x="8763124" y="369552"/>
            <a:ext cx="2602966" cy="155346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¿Cómo fue la evolución de la productividad por cada versión?</a:t>
            </a:r>
          </a:p>
        </p:txBody>
      </p:sp>
      <p:pic>
        <p:nvPicPr>
          <p:cNvPr id="8" name="Marcador de contenido 5">
            <a:extLst>
              <a:ext uri="{FF2B5EF4-FFF2-40B4-BE49-F238E27FC236}">
                <a16:creationId xmlns:a16="http://schemas.microsoft.com/office/drawing/2014/main" id="{B79F3237-BFD2-7F06-C83C-689296C5F970}"/>
              </a:ext>
            </a:extLst>
          </p:cNvPr>
          <p:cNvPicPr>
            <a:picLocks/>
          </p:cNvPicPr>
          <p:nvPr/>
        </p:nvPicPr>
        <p:blipFill>
          <a:blip r:embed="rId3"/>
          <a:stretch>
            <a:fillRect/>
          </a:stretch>
        </p:blipFill>
        <p:spPr>
          <a:xfrm>
            <a:off x="5960822" y="3238477"/>
            <a:ext cx="5405268" cy="3233971"/>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9" name="Google Shape;321;p12">
            <a:extLst>
              <a:ext uri="{FF2B5EF4-FFF2-40B4-BE49-F238E27FC236}">
                <a16:creationId xmlns:a16="http://schemas.microsoft.com/office/drawing/2014/main" id="{4093AFFA-8751-E934-D9B6-C471FDDFE06A}"/>
              </a:ext>
            </a:extLst>
          </p:cNvPr>
          <p:cNvSpPr/>
          <p:nvPr/>
        </p:nvSpPr>
        <p:spPr>
          <a:xfrm>
            <a:off x="2076995" y="4918982"/>
            <a:ext cx="2602966" cy="155346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¿Cómo fue la evolución del costo de nomina?</a:t>
            </a:r>
          </a:p>
        </p:txBody>
      </p:sp>
    </p:spTree>
    <p:extLst>
      <p:ext uri="{BB962C8B-B14F-4D97-AF65-F5344CB8AC3E}">
        <p14:creationId xmlns:p14="http://schemas.microsoft.com/office/powerpoint/2010/main" val="24889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1FAE69-3E88-4665-C268-968D27CCD3EE}"/>
              </a:ext>
            </a:extLst>
          </p:cNvPr>
          <p:cNvSpPr>
            <a:spLocks noGrp="1"/>
          </p:cNvSpPr>
          <p:nvPr>
            <p:ph type="title"/>
          </p:nvPr>
        </p:nvSpPr>
        <p:spPr/>
        <p:txBody>
          <a:bodyPr/>
          <a:lstStyle/>
          <a:p>
            <a:r>
              <a:rPr lang="es-CO" dirty="0"/>
              <a:t>Caso de estudio – IV</a:t>
            </a:r>
          </a:p>
        </p:txBody>
      </p:sp>
      <p:sp>
        <p:nvSpPr>
          <p:cNvPr id="3" name="Marcador de texto 2">
            <a:extLst>
              <a:ext uri="{FF2B5EF4-FFF2-40B4-BE49-F238E27FC236}">
                <a16:creationId xmlns:a16="http://schemas.microsoft.com/office/drawing/2014/main" id="{0E2A4BBD-8ACD-E331-B330-3B3FE6B6876C}"/>
              </a:ext>
            </a:extLst>
          </p:cNvPr>
          <p:cNvSpPr>
            <a:spLocks noGrp="1"/>
          </p:cNvSpPr>
          <p:nvPr>
            <p:ph type="body" idx="1"/>
          </p:nvPr>
        </p:nvSpPr>
        <p:spPr/>
        <p:txBody>
          <a:bodyPr anchor="ctr">
            <a:normAutofit/>
          </a:bodyPr>
          <a:lstStyle/>
          <a:p>
            <a:pPr algn="ctr"/>
            <a:r>
              <a:rPr lang="es-CO" sz="2400" dirty="0"/>
              <a:t>¿Pero qué medidas se pueden tomar? </a:t>
            </a:r>
          </a:p>
          <a:p>
            <a:pPr algn="ctr"/>
            <a:r>
              <a:rPr lang="es-CO" sz="2400" dirty="0"/>
              <a:t>¿Qué ha salido mal? </a:t>
            </a:r>
          </a:p>
          <a:p>
            <a:pPr algn="ctr"/>
            <a:r>
              <a:rPr lang="es-CO" sz="2400" dirty="0"/>
              <a:t>¿Qué ha causado esta increíble disminución de la productividad?</a:t>
            </a:r>
          </a:p>
          <a:p>
            <a:pPr algn="ctr"/>
            <a:r>
              <a:rPr lang="es-CO" sz="2400" dirty="0"/>
              <a:t> ¿Qué pueden hacer los ejecutivos, aparte de regañar y enfurecerse con los desarrolladores?</a:t>
            </a:r>
          </a:p>
        </p:txBody>
      </p:sp>
      <p:sp>
        <p:nvSpPr>
          <p:cNvPr id="4" name="Marcador de número de diapositiva 3">
            <a:extLst>
              <a:ext uri="{FF2B5EF4-FFF2-40B4-BE49-F238E27FC236}">
                <a16:creationId xmlns:a16="http://schemas.microsoft.com/office/drawing/2014/main" id="{2F0A4A68-B45C-260B-01FD-50960E82B1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27</a:t>
            </a:fld>
            <a:endParaRPr lang="es-CO"/>
          </a:p>
        </p:txBody>
      </p:sp>
    </p:spTree>
    <p:extLst>
      <p:ext uri="{BB962C8B-B14F-4D97-AF65-F5344CB8AC3E}">
        <p14:creationId xmlns:p14="http://schemas.microsoft.com/office/powerpoint/2010/main" val="367780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7A7577-B290-8DFC-0324-EC5D8C522188}"/>
              </a:ext>
            </a:extLst>
          </p:cNvPr>
          <p:cNvSpPr>
            <a:spLocks noGrp="1"/>
          </p:cNvSpPr>
          <p:nvPr>
            <p:ph type="title"/>
          </p:nvPr>
        </p:nvSpPr>
        <p:spPr/>
        <p:txBody>
          <a:bodyPr/>
          <a:lstStyle/>
          <a:p>
            <a:r>
              <a:rPr lang="es-CO" dirty="0"/>
              <a:t>La liebre y la tortuga</a:t>
            </a:r>
          </a:p>
        </p:txBody>
      </p:sp>
      <p:sp>
        <p:nvSpPr>
          <p:cNvPr id="3" name="Marcador de texto 2">
            <a:extLst>
              <a:ext uri="{FF2B5EF4-FFF2-40B4-BE49-F238E27FC236}">
                <a16:creationId xmlns:a16="http://schemas.microsoft.com/office/drawing/2014/main" id="{C7D08C77-3F25-2737-7ADF-2D704258D603}"/>
              </a:ext>
            </a:extLst>
          </p:cNvPr>
          <p:cNvSpPr>
            <a:spLocks noGrp="1"/>
          </p:cNvSpPr>
          <p:nvPr>
            <p:ph type="body" idx="1"/>
          </p:nvPr>
        </p:nvSpPr>
        <p:spPr>
          <a:xfrm>
            <a:off x="2076994" y="1410789"/>
            <a:ext cx="4441793" cy="1902682"/>
          </a:xfrm>
        </p:spPr>
        <p:txBody>
          <a:bodyPr>
            <a:normAutofit fontScale="77500" lnSpcReduction="20000"/>
          </a:bodyPr>
          <a:lstStyle/>
          <a:p>
            <a:pPr marL="0" indent="0">
              <a:buNone/>
            </a:pPr>
            <a:r>
              <a:rPr lang="es-CO" b="1" dirty="0"/>
              <a:t>¿Qué salió mal?</a:t>
            </a:r>
          </a:p>
          <a:p>
            <a:pPr marL="0" indent="0">
              <a:buNone/>
            </a:pPr>
            <a:endParaRPr lang="es-CO" b="1" dirty="0"/>
          </a:p>
          <a:p>
            <a:pPr indent="-457200"/>
            <a:r>
              <a:rPr lang="es-CO" dirty="0"/>
              <a:t>Los programadores de hoy en día presentan comportamientos similares a los de la liebre.</a:t>
            </a:r>
          </a:p>
        </p:txBody>
      </p:sp>
      <p:sp>
        <p:nvSpPr>
          <p:cNvPr id="4" name="Marcador de número de diapositiva 3">
            <a:extLst>
              <a:ext uri="{FF2B5EF4-FFF2-40B4-BE49-F238E27FC236}">
                <a16:creationId xmlns:a16="http://schemas.microsoft.com/office/drawing/2014/main" id="{752CB9B5-3EAA-4DB1-2AD4-FD8F098935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28</a:t>
            </a:fld>
            <a:endParaRPr lang="es-CO"/>
          </a:p>
        </p:txBody>
      </p:sp>
      <p:sp>
        <p:nvSpPr>
          <p:cNvPr id="5" name="Marcador de texto 2">
            <a:extLst>
              <a:ext uri="{FF2B5EF4-FFF2-40B4-BE49-F238E27FC236}">
                <a16:creationId xmlns:a16="http://schemas.microsoft.com/office/drawing/2014/main" id="{1EEA54D9-B0B4-430A-EA06-D6EDFB94C18E}"/>
              </a:ext>
            </a:extLst>
          </p:cNvPr>
          <p:cNvSpPr txBox="1">
            <a:spLocks/>
          </p:cNvSpPr>
          <p:nvPr/>
        </p:nvSpPr>
        <p:spPr>
          <a:xfrm>
            <a:off x="2076993" y="3429000"/>
            <a:ext cx="9485741" cy="2804651"/>
          </a:xfrm>
          <a:prstGeom prst="rect">
            <a:avLst/>
          </a:prstGeom>
          <a:noFill/>
          <a:ln>
            <a:noFill/>
          </a:ln>
        </p:spPr>
        <p:txBody>
          <a:bodyPr spcFirstLastPara="1" vert="horz" wrap="square" lIns="91425" tIns="45700" rIns="91425" bIns="45700" rtlCol="0" anchor="t" anchorCtr="0">
            <a:normAutofit fontScale="92500" lnSpcReduction="20000"/>
          </a:bodyPr>
          <a:lstStyle>
            <a:lvl1pPr marL="457200" lvl="0" indent="-381000" algn="just" defTabSz="914400" rtl="0" eaLnBrk="1" latinLnBrk="0" hangingPunct="1">
              <a:lnSpc>
                <a:spcPct val="100000"/>
              </a:lnSpc>
              <a:spcBef>
                <a:spcPts val="480"/>
              </a:spcBef>
              <a:spcAft>
                <a:spcPts val="0"/>
              </a:spcAft>
              <a:buClr>
                <a:srgbClr val="009BAF"/>
              </a:buClr>
              <a:buSzPct val="100000"/>
              <a:buFont typeface="Arial" panose="020B0604020202020204" pitchFamily="34" charset="0"/>
              <a:buChar char="•"/>
              <a:defRPr sz="2800" kern="1200">
                <a:solidFill>
                  <a:schemeClr val="tx1"/>
                </a:solidFill>
                <a:latin typeface="Calibri"/>
                <a:ea typeface="Calibri"/>
                <a:cs typeface="Calibri"/>
                <a:sym typeface="Calibri"/>
              </a:defRPr>
            </a:lvl1pPr>
            <a:lvl2pPr marL="914400" lvl="1" indent="-355600" algn="l" defTabSz="914400" rtl="0" eaLnBrk="1" latinLnBrk="0" hangingPunct="1">
              <a:lnSpc>
                <a:spcPct val="100000"/>
              </a:lnSpc>
              <a:spcBef>
                <a:spcPts val="600"/>
              </a:spcBef>
              <a:spcAft>
                <a:spcPts val="0"/>
              </a:spcAft>
              <a:buClr>
                <a:srgbClr val="009BAF"/>
              </a:buClr>
              <a:buSzPct val="100000"/>
              <a:buFont typeface="Arial" panose="020B0604020202020204" pitchFamily="34" charset="0"/>
              <a:buChar char="•"/>
              <a:defRPr sz="2400" kern="1200">
                <a:solidFill>
                  <a:schemeClr val="tx1"/>
                </a:solidFill>
                <a:latin typeface="Calibri"/>
                <a:ea typeface="Calibri"/>
                <a:cs typeface="Calibri"/>
                <a:sym typeface="Calibri"/>
              </a:defRPr>
            </a:lvl2pPr>
            <a:lvl3pPr marL="1371600" lvl="2" indent="-342900" algn="l" defTabSz="914400" rtl="0" eaLnBrk="1" latinLnBrk="0" hangingPunct="1">
              <a:lnSpc>
                <a:spcPct val="100000"/>
              </a:lnSpc>
              <a:spcBef>
                <a:spcPts val="600"/>
              </a:spcBef>
              <a:spcAft>
                <a:spcPts val="0"/>
              </a:spcAft>
              <a:buSzPts val="1800"/>
              <a:buFont typeface="Arial" panose="020B0604020202020204" pitchFamily="34" charset="0"/>
              <a:buChar char="•"/>
              <a:defRPr sz="2000" kern="1200">
                <a:solidFill>
                  <a:schemeClr val="tx1"/>
                </a:solidFill>
                <a:latin typeface="Calibri"/>
                <a:ea typeface="Calibri"/>
                <a:cs typeface="Calibri"/>
                <a:sym typeface="Calibri"/>
              </a:defRPr>
            </a:lvl3pPr>
            <a:lvl4pPr marL="1828800" lvl="3" indent="-330200" algn="l" defTabSz="914400" rtl="0" eaLnBrk="1" latinLnBrk="0" hangingPunct="1">
              <a:lnSpc>
                <a:spcPct val="100000"/>
              </a:lnSpc>
              <a:spcBef>
                <a:spcPts val="600"/>
              </a:spcBef>
              <a:spcAft>
                <a:spcPts val="0"/>
              </a:spcAft>
              <a:buSzPts val="1600"/>
              <a:buFont typeface="Arial" panose="020B0604020202020204" pitchFamily="34" charset="0"/>
              <a:buChar char="•"/>
              <a:defRPr sz="1800" kern="1200">
                <a:solidFill>
                  <a:schemeClr val="tx1"/>
                </a:solidFill>
                <a:latin typeface="Calibri"/>
                <a:ea typeface="Calibri"/>
                <a:cs typeface="Calibri"/>
                <a:sym typeface="Calibri"/>
              </a:defRPr>
            </a:lvl4pPr>
            <a:lvl5pPr marL="2286000" lvl="4" indent="-317500" algn="l" defTabSz="914400" rtl="0" eaLnBrk="1" latinLnBrk="0" hangingPunct="1">
              <a:lnSpc>
                <a:spcPct val="100000"/>
              </a:lnSpc>
              <a:spcBef>
                <a:spcPts val="600"/>
              </a:spcBef>
              <a:spcAft>
                <a:spcPts val="0"/>
              </a:spcAft>
              <a:buSzPts val="1400"/>
              <a:buFont typeface="Arial" panose="020B0604020202020204" pitchFamily="34" charset="0"/>
              <a:buChar char="•"/>
              <a:defRPr sz="1800" kern="1200">
                <a:solidFill>
                  <a:schemeClr val="tx1"/>
                </a:solidFill>
                <a:latin typeface="Calibri"/>
                <a:ea typeface="Calibri"/>
                <a:cs typeface="Calibri"/>
                <a:sym typeface="Calibri"/>
              </a:defRPr>
            </a:lvl5pPr>
            <a:lvl6pPr marL="2743200" lvl="5"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6pPr>
            <a:lvl7pPr marL="3200400" lvl="6"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7pPr>
            <a:lvl8pPr marL="3657600" lvl="7" indent="-394334"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8pPr>
            <a:lvl9pPr marL="4114800" lvl="8" indent="-394334" algn="l" defTabSz="914400" rtl="0" eaLnBrk="1" latinLnBrk="0" hangingPunct="1">
              <a:lnSpc>
                <a:spcPct val="100000"/>
              </a:lnSpc>
              <a:spcBef>
                <a:spcPts val="600"/>
              </a:spcBef>
              <a:spcAft>
                <a:spcPts val="600"/>
              </a:spcAft>
              <a:buSzPts val="261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sz="2400" b="1" dirty="0"/>
              <a:t>¿Cómo cuáles?</a:t>
            </a:r>
          </a:p>
          <a:p>
            <a:pPr indent="-457200"/>
            <a:endParaRPr lang="es-CO" sz="2400" dirty="0"/>
          </a:p>
          <a:p>
            <a:r>
              <a:rPr lang="es-CO" sz="2400" dirty="0"/>
              <a:t>Exceso de confianza.</a:t>
            </a:r>
          </a:p>
          <a:p>
            <a:r>
              <a:rPr lang="es-CO" sz="2400" dirty="0"/>
              <a:t>Muchos de ellos trabajan duro y no duermen, pero una parte de su cerebro duerme, la parte que sabe que el código bueno, limpio, y bien diseñado es importante. </a:t>
            </a:r>
          </a:p>
          <a:p>
            <a:r>
              <a:rPr lang="es-CO" sz="2400" dirty="0"/>
              <a:t>Y caen en una mentira: “Podemos limpiar el código más tarde; solo tenemos que terminar el producto primero, y luego lo limpiamos”.</a:t>
            </a:r>
          </a:p>
          <a:p>
            <a:pPr indent="-457200"/>
            <a:endParaRPr lang="es-CO" dirty="0"/>
          </a:p>
          <a:p>
            <a:endParaRPr lang="es-CO" dirty="0"/>
          </a:p>
        </p:txBody>
      </p:sp>
      <p:pic>
        <p:nvPicPr>
          <p:cNvPr id="6" name="Picture 2" descr="Image result for liebre y la tortuga">
            <a:extLst>
              <a:ext uri="{FF2B5EF4-FFF2-40B4-BE49-F238E27FC236}">
                <a16:creationId xmlns:a16="http://schemas.microsoft.com/office/drawing/2014/main" id="{1EB3395D-3EC5-7DE5-5880-E77BBD513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8219" y="1437771"/>
            <a:ext cx="4064016" cy="1875700"/>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7" name="Google Shape;282;p9">
            <a:extLst>
              <a:ext uri="{FF2B5EF4-FFF2-40B4-BE49-F238E27FC236}">
                <a16:creationId xmlns:a16="http://schemas.microsoft.com/office/drawing/2014/main" id="{B55FA5DA-2EF8-AB95-38F9-08896183DD8E}"/>
              </a:ext>
            </a:extLst>
          </p:cNvPr>
          <p:cNvSpPr/>
          <p:nvPr/>
        </p:nvSpPr>
        <p:spPr>
          <a:xfrm>
            <a:off x="6753723" y="3080026"/>
            <a:ext cx="4833008" cy="1018902"/>
          </a:xfrm>
          <a:prstGeom prst="rect">
            <a:avLst/>
          </a:prstGeom>
          <a:gradFill>
            <a:gsLst>
              <a:gs pos="0">
                <a:srgbClr val="D95D91"/>
              </a:gs>
              <a:gs pos="100000">
                <a:srgbClr val="C33776"/>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rPr>
              <a:t>El hecho es que hacer daños siempre es más lento que mantenerse limpio, sin importar la escala de tiempo que se esté utilizando.</a:t>
            </a:r>
          </a:p>
        </p:txBody>
      </p:sp>
    </p:spTree>
    <p:extLst>
      <p:ext uri="{BB962C8B-B14F-4D97-AF65-F5344CB8AC3E}">
        <p14:creationId xmlns:p14="http://schemas.microsoft.com/office/powerpoint/2010/main" val="190051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4FE0E39-C8F4-DD4F-3C46-3EFFEDCD1624}"/>
              </a:ext>
            </a:extLst>
          </p:cNvPr>
          <p:cNvSpPr>
            <a:spLocks noGrp="1"/>
          </p:cNvSpPr>
          <p:nvPr>
            <p:ph type="body" idx="1"/>
          </p:nvPr>
        </p:nvSpPr>
        <p:spPr>
          <a:xfrm>
            <a:off x="2450620" y="1002890"/>
            <a:ext cx="4667935" cy="5395803"/>
          </a:xfrm>
        </p:spPr>
        <p:txBody>
          <a:bodyPr/>
          <a:lstStyle/>
          <a:p>
            <a:pPr marL="0" indent="0" algn="just">
              <a:buNone/>
            </a:pPr>
            <a:r>
              <a:rPr lang="es-CO" sz="2800" i="1" dirty="0"/>
              <a:t>Dejemos de pensar como la liebre “demasiado confiados” y comencemos a asumir la responsabilidad por el desastre que hemos hecho.</a:t>
            </a:r>
          </a:p>
        </p:txBody>
      </p:sp>
      <p:sp>
        <p:nvSpPr>
          <p:cNvPr id="4" name="Marcador de número de diapositiva 3">
            <a:extLst>
              <a:ext uri="{FF2B5EF4-FFF2-40B4-BE49-F238E27FC236}">
                <a16:creationId xmlns:a16="http://schemas.microsoft.com/office/drawing/2014/main" id="{C338FADB-2BA8-E737-94BB-772444F9B4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29</a:t>
            </a:fld>
            <a:endParaRPr lang="es-CO"/>
          </a:p>
        </p:txBody>
      </p:sp>
      <p:pic>
        <p:nvPicPr>
          <p:cNvPr id="5" name="Picture 2" descr="Tip, tips png - Tips free download - 650x650,60.79 KB">
            <a:extLst>
              <a:ext uri="{FF2B5EF4-FFF2-40B4-BE49-F238E27FC236}">
                <a16:creationId xmlns:a16="http://schemas.microsoft.com/office/drawing/2014/main" id="{54FE81C3-5F11-1910-51A8-BC69F0022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6139" y="3749743"/>
            <a:ext cx="2193384" cy="21933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10C93A7-12B8-3580-511A-CA49D55D4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4794" y="1224075"/>
            <a:ext cx="3291055" cy="44098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Elipse 6">
            <a:extLst>
              <a:ext uri="{FF2B5EF4-FFF2-40B4-BE49-F238E27FC236}">
                <a16:creationId xmlns:a16="http://schemas.microsoft.com/office/drawing/2014/main" id="{A749B9B9-A80E-C8F7-BF91-FCE3BEFB248E}"/>
              </a:ext>
            </a:extLst>
          </p:cNvPr>
          <p:cNvSpPr/>
          <p:nvPr/>
        </p:nvSpPr>
        <p:spPr>
          <a:xfrm>
            <a:off x="7983794" y="3628104"/>
            <a:ext cx="1101213" cy="1091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91892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0C128-F204-3F6F-C577-7D5A03893A0A}"/>
              </a:ext>
            </a:extLst>
          </p:cNvPr>
          <p:cNvSpPr>
            <a:spLocks noGrp="1"/>
          </p:cNvSpPr>
          <p:nvPr>
            <p:ph type="title"/>
          </p:nvPr>
        </p:nvSpPr>
        <p:spPr>
          <a:xfrm>
            <a:off x="2048210" y="624050"/>
            <a:ext cx="9666016" cy="1991330"/>
          </a:xfrm>
        </p:spPr>
        <p:txBody>
          <a:bodyPr>
            <a:normAutofit/>
          </a:bodyPr>
          <a:lstStyle/>
          <a:p>
            <a:r>
              <a:rPr lang="es-CO" sz="4400" dirty="0"/>
              <a:t>¿Por qué son importantes las arquitecturas de software?</a:t>
            </a:r>
            <a:endParaRPr lang="es-CO" dirty="0"/>
          </a:p>
        </p:txBody>
      </p:sp>
      <p:sp>
        <p:nvSpPr>
          <p:cNvPr id="4" name="Marcador de número de diapositiva 3">
            <a:extLst>
              <a:ext uri="{FF2B5EF4-FFF2-40B4-BE49-F238E27FC236}">
                <a16:creationId xmlns:a16="http://schemas.microsoft.com/office/drawing/2014/main" id="{7F4696CB-22A8-3208-702D-AD05C6FA4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a:t>
            </a:fld>
            <a:endParaRPr lang="es-CO"/>
          </a:p>
        </p:txBody>
      </p:sp>
      <p:pic>
        <p:nvPicPr>
          <p:cNvPr id="5" name="Imagen 4">
            <a:extLst>
              <a:ext uri="{FF2B5EF4-FFF2-40B4-BE49-F238E27FC236}">
                <a16:creationId xmlns:a16="http://schemas.microsoft.com/office/drawing/2014/main" id="{37DF234C-3B48-2BA8-95D8-43E53866A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096" y="3222004"/>
            <a:ext cx="2933114" cy="2933114"/>
          </a:xfrm>
          <a:prstGeom prst="rect">
            <a:avLst/>
          </a:prstGeom>
        </p:spPr>
      </p:pic>
    </p:spTree>
    <p:extLst>
      <p:ext uri="{BB962C8B-B14F-4D97-AF65-F5344CB8AC3E}">
        <p14:creationId xmlns:p14="http://schemas.microsoft.com/office/powerpoint/2010/main" val="3279046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0C128-F204-3F6F-C577-7D5A03893A0A}"/>
              </a:ext>
            </a:extLst>
          </p:cNvPr>
          <p:cNvSpPr>
            <a:spLocks noGrp="1"/>
          </p:cNvSpPr>
          <p:nvPr>
            <p:ph type="title"/>
          </p:nvPr>
        </p:nvSpPr>
        <p:spPr>
          <a:xfrm>
            <a:off x="2431222" y="1195461"/>
            <a:ext cx="8433423" cy="1351093"/>
          </a:xfrm>
        </p:spPr>
        <p:txBody>
          <a:bodyPr>
            <a:normAutofit fontScale="90000"/>
          </a:bodyPr>
          <a:lstStyle/>
          <a:p>
            <a:r>
              <a:rPr lang="es-CO" sz="4400" dirty="0"/>
              <a:t>¿Cuál es el objetivo del desarrollo de una arquitectura de software?</a:t>
            </a:r>
          </a:p>
        </p:txBody>
      </p:sp>
      <p:sp>
        <p:nvSpPr>
          <p:cNvPr id="4" name="Marcador de número de diapositiva 3">
            <a:extLst>
              <a:ext uri="{FF2B5EF4-FFF2-40B4-BE49-F238E27FC236}">
                <a16:creationId xmlns:a16="http://schemas.microsoft.com/office/drawing/2014/main" id="{7F4696CB-22A8-3208-702D-AD05C6FA4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30</a:t>
            </a:fld>
            <a:endParaRPr lang="es-CO"/>
          </a:p>
        </p:txBody>
      </p:sp>
      <p:pic>
        <p:nvPicPr>
          <p:cNvPr id="5" name="Imagen 4">
            <a:extLst>
              <a:ext uri="{FF2B5EF4-FFF2-40B4-BE49-F238E27FC236}">
                <a16:creationId xmlns:a16="http://schemas.microsoft.com/office/drawing/2014/main" id="{37DF234C-3B48-2BA8-95D8-43E53866A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096" y="3222004"/>
            <a:ext cx="2933114" cy="2933114"/>
          </a:xfrm>
          <a:prstGeom prst="rect">
            <a:avLst/>
          </a:prstGeom>
        </p:spPr>
      </p:pic>
    </p:spTree>
    <p:extLst>
      <p:ext uri="{BB962C8B-B14F-4D97-AF65-F5344CB8AC3E}">
        <p14:creationId xmlns:p14="http://schemas.microsoft.com/office/powerpoint/2010/main" val="1714489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F2D190-A049-6B02-F4EB-4BEAA0157CC8}"/>
              </a:ext>
            </a:extLst>
          </p:cNvPr>
          <p:cNvSpPr>
            <a:spLocks noGrp="1"/>
          </p:cNvSpPr>
          <p:nvPr>
            <p:ph type="title"/>
          </p:nvPr>
        </p:nvSpPr>
        <p:spPr/>
        <p:txBody>
          <a:bodyPr/>
          <a:lstStyle/>
          <a:p>
            <a:r>
              <a:rPr lang="es-CO" dirty="0"/>
              <a:t>Objetivo arquitectura de software</a:t>
            </a:r>
          </a:p>
        </p:txBody>
      </p:sp>
      <p:sp>
        <p:nvSpPr>
          <p:cNvPr id="3" name="Marcador de texto 2">
            <a:extLst>
              <a:ext uri="{FF2B5EF4-FFF2-40B4-BE49-F238E27FC236}">
                <a16:creationId xmlns:a16="http://schemas.microsoft.com/office/drawing/2014/main" id="{A2AEE2B6-21BA-A511-DB89-B23A950DF887}"/>
              </a:ext>
            </a:extLst>
          </p:cNvPr>
          <p:cNvSpPr>
            <a:spLocks noGrp="1"/>
          </p:cNvSpPr>
          <p:nvPr>
            <p:ph type="body" idx="1"/>
          </p:nvPr>
        </p:nvSpPr>
        <p:spPr>
          <a:xfrm>
            <a:off x="2076994" y="1410789"/>
            <a:ext cx="9666016" cy="1399371"/>
          </a:xfrm>
        </p:spPr>
        <p:txBody>
          <a:bodyPr/>
          <a:lstStyle/>
          <a:p>
            <a:pPr marL="76200" indent="0" algn="ctr">
              <a:buNone/>
            </a:pPr>
            <a:r>
              <a:rPr lang="en-US" b="1" i="1" dirty="0"/>
              <a:t>The goal of software architecture is to minimize the human resources required to build and maintain the required system.</a:t>
            </a:r>
            <a:endParaRPr lang="es-CO" dirty="0"/>
          </a:p>
          <a:p>
            <a:endParaRPr lang="es-CO" dirty="0"/>
          </a:p>
        </p:txBody>
      </p:sp>
      <p:sp>
        <p:nvSpPr>
          <p:cNvPr id="4" name="Marcador de número de diapositiva 3">
            <a:extLst>
              <a:ext uri="{FF2B5EF4-FFF2-40B4-BE49-F238E27FC236}">
                <a16:creationId xmlns:a16="http://schemas.microsoft.com/office/drawing/2014/main" id="{D627510F-4643-AE64-FE46-6A1D1016E3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31</a:t>
            </a:fld>
            <a:endParaRPr lang="es-CO"/>
          </a:p>
        </p:txBody>
      </p:sp>
      <p:pic>
        <p:nvPicPr>
          <p:cNvPr id="5" name="Picture 2" descr="Image result for efficiency money">
            <a:extLst>
              <a:ext uri="{FF2B5EF4-FFF2-40B4-BE49-F238E27FC236}">
                <a16:creationId xmlns:a16="http://schemas.microsoft.com/office/drawing/2014/main" id="{255AF761-07F0-35A8-FF3B-03547CEBD5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737" y="2728036"/>
            <a:ext cx="7134530" cy="369316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80387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lvl="0" indent="-457200">
              <a:spcBef>
                <a:spcPts val="0"/>
              </a:spcBef>
              <a:buSzPts val="2400"/>
              <a:buFont typeface="Calibri"/>
              <a:buAutoNum type="arabicPeriod"/>
            </a:pPr>
            <a:r>
              <a:rPr lang="es-ES" dirty="0"/>
              <a:t>Introducción</a:t>
            </a:r>
          </a:p>
          <a:p>
            <a:pPr marL="457200" lvl="0" indent="-457200">
              <a:spcBef>
                <a:spcPts val="0"/>
              </a:spcBef>
              <a:buSzPts val="2400"/>
              <a:buFont typeface="Calibri"/>
              <a:buAutoNum type="arabicPeriod"/>
            </a:pPr>
            <a:r>
              <a:rPr lang="es-ES" dirty="0"/>
              <a:t>Evolución del software</a:t>
            </a:r>
          </a:p>
          <a:p>
            <a:pPr marL="457200" lvl="0" indent="-457200">
              <a:spcBef>
                <a:spcPts val="0"/>
              </a:spcBef>
              <a:buSzPts val="2400"/>
              <a:buFont typeface="Calibri"/>
              <a:buAutoNum type="arabicPeriod"/>
            </a:pPr>
            <a:r>
              <a:rPr lang="es-ES" dirty="0"/>
              <a:t>¿Cómo hacer "buen" software?</a:t>
            </a:r>
          </a:p>
          <a:p>
            <a:pPr marL="457200" lvl="0" indent="-457200">
              <a:spcBef>
                <a:spcPts val="0"/>
              </a:spcBef>
              <a:buSzPts val="2400"/>
              <a:buFont typeface="Calibri"/>
              <a:buAutoNum type="arabicPeriod"/>
            </a:pPr>
            <a:r>
              <a:rPr lang="es-ES" dirty="0"/>
              <a:t>Caso de estudio</a:t>
            </a:r>
          </a:p>
          <a:p>
            <a:pPr marL="457200" lvl="0" indent="-457200">
              <a:spcBef>
                <a:spcPts val="0"/>
              </a:spcBef>
              <a:buSzPts val="2400"/>
              <a:buFont typeface="Calibri"/>
              <a:buAutoNum type="arabicPeriod"/>
            </a:pPr>
            <a:r>
              <a:rPr lang="es-ES" b="1" dirty="0"/>
              <a:t>Paradigmas de software</a:t>
            </a:r>
          </a:p>
          <a:p>
            <a:pPr marL="457200" lvl="0" indent="-457200">
              <a:spcBef>
                <a:spcPts val="0"/>
              </a:spcBef>
              <a:buSzPts val="2400"/>
              <a:buFont typeface="Calibri"/>
              <a:buAutoNum type="arabicPeriod"/>
            </a:pPr>
            <a:r>
              <a:rPr lang="es-ES" dirty="0"/>
              <a:t>Arquitecturas de software</a:t>
            </a:r>
          </a:p>
        </p:txBody>
      </p:sp>
    </p:spTree>
    <p:extLst>
      <p:ext uri="{BB962C8B-B14F-4D97-AF65-F5344CB8AC3E}">
        <p14:creationId xmlns:p14="http://schemas.microsoft.com/office/powerpoint/2010/main" val="137454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AB0E5DB-EE58-0C4E-3B15-E63B07AC2485}"/>
              </a:ext>
            </a:extLst>
          </p:cNvPr>
          <p:cNvSpPr>
            <a:spLocks noGrp="1"/>
          </p:cNvSpPr>
          <p:nvPr>
            <p:ph type="title"/>
          </p:nvPr>
        </p:nvSpPr>
        <p:spPr/>
        <p:txBody>
          <a:bodyPr/>
          <a:lstStyle/>
          <a:p>
            <a:r>
              <a:rPr lang="es-CO" dirty="0"/>
              <a:t>Revolución de los lenguajes</a:t>
            </a:r>
          </a:p>
        </p:txBody>
      </p:sp>
      <p:sp>
        <p:nvSpPr>
          <p:cNvPr id="6" name="Marcador de texto 5">
            <a:extLst>
              <a:ext uri="{FF2B5EF4-FFF2-40B4-BE49-F238E27FC236}">
                <a16:creationId xmlns:a16="http://schemas.microsoft.com/office/drawing/2014/main" id="{F6CCFB9D-EEAA-4E55-C7D1-792000302DDF}"/>
              </a:ext>
            </a:extLst>
          </p:cNvPr>
          <p:cNvSpPr>
            <a:spLocks noGrp="1"/>
          </p:cNvSpPr>
          <p:nvPr>
            <p:ph type="body" idx="1"/>
          </p:nvPr>
        </p:nvSpPr>
        <p:spPr>
          <a:xfrm>
            <a:off x="1929507" y="1410788"/>
            <a:ext cx="5110387" cy="4832695"/>
          </a:xfrm>
        </p:spPr>
        <p:txBody>
          <a:bodyPr>
            <a:normAutofit lnSpcReduction="10000"/>
          </a:bodyPr>
          <a:lstStyle/>
          <a:p>
            <a:r>
              <a:rPr lang="es-CO" sz="2400" b="1" dirty="0"/>
              <a:t>Finales de los 40s: </a:t>
            </a:r>
            <a:r>
              <a:rPr lang="es-CO" sz="2400" dirty="0"/>
              <a:t>llegan los lenguajes de ensamblador.</a:t>
            </a:r>
          </a:p>
          <a:p>
            <a:r>
              <a:rPr lang="es-CO" sz="2400" b="1" dirty="0"/>
              <a:t>1951: </a:t>
            </a:r>
            <a:r>
              <a:rPr lang="es-CO" sz="2400" dirty="0"/>
              <a:t>Grace Hopper inventó A-0, el primer compilador.</a:t>
            </a:r>
          </a:p>
          <a:p>
            <a:r>
              <a:rPr lang="es-CO" sz="2400" b="1" dirty="0"/>
              <a:t>1953: </a:t>
            </a:r>
            <a:r>
              <a:rPr lang="es-CO" sz="2400" dirty="0"/>
              <a:t>Fortran fue inventado (primer lenguaje de alto nivel).</a:t>
            </a:r>
          </a:p>
          <a:p>
            <a:r>
              <a:rPr lang="es-CO" sz="2400" dirty="0"/>
              <a:t>Y lo siguieron muchos otros: </a:t>
            </a:r>
            <a:r>
              <a:rPr lang="it-IT" sz="2400" dirty="0"/>
              <a:t>COBOL, PL/1, SNOBOL, C, Pascal, C++, Java, ad infinitum.</a:t>
            </a:r>
          </a:p>
          <a:p>
            <a:endParaRPr lang="it-IT" sz="2400" dirty="0"/>
          </a:p>
          <a:p>
            <a:r>
              <a:rPr lang="es-CO" sz="2400" dirty="0"/>
              <a:t>Otra revolución, probablemente más significativa, fue en los </a:t>
            </a:r>
            <a:r>
              <a:rPr lang="es-CO" sz="2400" b="1" dirty="0"/>
              <a:t>paradigmas de programación</a:t>
            </a:r>
            <a:r>
              <a:rPr lang="es-CO" sz="2400" dirty="0"/>
              <a:t>.</a:t>
            </a:r>
          </a:p>
          <a:p>
            <a:endParaRPr lang="es-CO" sz="2800" dirty="0"/>
          </a:p>
          <a:p>
            <a:endParaRPr lang="es-CO" sz="2800" dirty="0"/>
          </a:p>
        </p:txBody>
      </p:sp>
      <p:sp>
        <p:nvSpPr>
          <p:cNvPr id="4" name="Marcador de número de diapositiva 3">
            <a:extLst>
              <a:ext uri="{FF2B5EF4-FFF2-40B4-BE49-F238E27FC236}">
                <a16:creationId xmlns:a16="http://schemas.microsoft.com/office/drawing/2014/main" id="{2990A9C6-A9ED-E6F9-2FDD-7EEFAA40A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33</a:t>
            </a:fld>
            <a:endParaRPr lang="es-CO"/>
          </a:p>
        </p:txBody>
      </p:sp>
      <p:pic>
        <p:nvPicPr>
          <p:cNvPr id="7" name="Picture 2">
            <a:extLst>
              <a:ext uri="{FF2B5EF4-FFF2-40B4-BE49-F238E27FC236}">
                <a16:creationId xmlns:a16="http://schemas.microsoft.com/office/drawing/2014/main" id="{4319C7B2-204B-8FA5-EDF6-6E6B8152E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6041" y="1548440"/>
            <a:ext cx="3886470" cy="3409184"/>
          </a:xfrm>
          <a:prstGeom prst="rect">
            <a:avLst/>
          </a:prstGeom>
        </p:spPr>
        <p:style>
          <a:lnRef idx="2">
            <a:schemeClr val="dk1"/>
          </a:lnRef>
          <a:fillRef idx="1">
            <a:schemeClr val="lt1"/>
          </a:fillRef>
          <a:effectRef idx="0">
            <a:schemeClr val="dk1"/>
          </a:effectRef>
          <a:fontRef idx="minor">
            <a:schemeClr val="dk1"/>
          </a:fontRef>
        </p:style>
      </p:pic>
      <p:pic>
        <p:nvPicPr>
          <p:cNvPr id="8" name="Picture 4" descr="Related image">
            <a:extLst>
              <a:ext uri="{FF2B5EF4-FFF2-40B4-BE49-F238E27FC236}">
                <a16:creationId xmlns:a16="http://schemas.microsoft.com/office/drawing/2014/main" id="{0DB55EEF-E5D5-0B6D-0C8C-C5FB79FAA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5662" y="4580196"/>
            <a:ext cx="1435616" cy="75485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08838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91F127-1522-9A69-5A05-58E20EFD404A}"/>
              </a:ext>
            </a:extLst>
          </p:cNvPr>
          <p:cNvSpPr>
            <a:spLocks noGrp="1"/>
          </p:cNvSpPr>
          <p:nvPr>
            <p:ph type="title"/>
          </p:nvPr>
        </p:nvSpPr>
        <p:spPr/>
        <p:txBody>
          <a:bodyPr/>
          <a:lstStyle/>
          <a:p>
            <a:r>
              <a:rPr lang="es-CO" dirty="0"/>
              <a:t>Revolución de los paradigmas</a:t>
            </a:r>
          </a:p>
        </p:txBody>
      </p:sp>
      <p:sp>
        <p:nvSpPr>
          <p:cNvPr id="3" name="Marcador de texto 2">
            <a:extLst>
              <a:ext uri="{FF2B5EF4-FFF2-40B4-BE49-F238E27FC236}">
                <a16:creationId xmlns:a16="http://schemas.microsoft.com/office/drawing/2014/main" id="{182B046E-C2D5-3686-52B5-0822AF396039}"/>
              </a:ext>
            </a:extLst>
          </p:cNvPr>
          <p:cNvSpPr>
            <a:spLocks noGrp="1"/>
          </p:cNvSpPr>
          <p:nvPr>
            <p:ph type="body" idx="1"/>
          </p:nvPr>
        </p:nvSpPr>
        <p:spPr>
          <a:xfrm>
            <a:off x="2076994" y="1410789"/>
            <a:ext cx="6703212" cy="4663440"/>
          </a:xfrm>
        </p:spPr>
        <p:txBody>
          <a:bodyPr anchor="ctr"/>
          <a:lstStyle/>
          <a:p>
            <a:r>
              <a:rPr lang="es-CO" sz="2000" b="1" dirty="0">
                <a:solidFill>
                  <a:schemeClr val="tx1"/>
                </a:solidFill>
              </a:rPr>
              <a:t>Los paradigmas son formas de programación. Un paradigma le dice qué estructuras de programación usar y cuándo usarlas.</a:t>
            </a:r>
          </a:p>
          <a:p>
            <a:endParaRPr lang="es-CO" sz="2000" b="1" dirty="0"/>
          </a:p>
          <a:p>
            <a:r>
              <a:rPr lang="es-CO" sz="2000" b="1" dirty="0">
                <a:solidFill>
                  <a:schemeClr val="tx1"/>
                </a:solidFill>
              </a:rPr>
              <a:t>Programación estructurada: </a:t>
            </a:r>
            <a:r>
              <a:rPr lang="es-CO" sz="2000" dirty="0">
                <a:solidFill>
                  <a:schemeClr val="tx1"/>
                </a:solidFill>
              </a:rPr>
              <a:t>acuñada por </a:t>
            </a:r>
            <a:r>
              <a:rPr lang="es-CO" sz="2000" dirty="0" err="1">
                <a:solidFill>
                  <a:schemeClr val="tx1"/>
                </a:solidFill>
              </a:rPr>
              <a:t>Edsger</a:t>
            </a:r>
            <a:r>
              <a:rPr lang="es-CO" sz="2000" dirty="0">
                <a:solidFill>
                  <a:schemeClr val="tx1"/>
                </a:solidFill>
              </a:rPr>
              <a:t> </a:t>
            </a:r>
            <a:r>
              <a:rPr lang="es-CO" sz="2000" dirty="0" err="1">
                <a:solidFill>
                  <a:schemeClr val="tx1"/>
                </a:solidFill>
              </a:rPr>
              <a:t>Wybe</a:t>
            </a:r>
            <a:r>
              <a:rPr lang="es-CO" sz="2000" dirty="0">
                <a:solidFill>
                  <a:schemeClr val="tx1"/>
                </a:solidFill>
              </a:rPr>
              <a:t> Dijkstra en 1968 en una carta llamada “</a:t>
            </a:r>
            <a:r>
              <a:rPr lang="en-US" sz="2000" dirty="0">
                <a:solidFill>
                  <a:schemeClr val="tx1"/>
                </a:solidFill>
              </a:rPr>
              <a:t>Go To Statement Considered Harmful</a:t>
            </a:r>
            <a:r>
              <a:rPr lang="es-CO" sz="2000" dirty="0">
                <a:solidFill>
                  <a:schemeClr val="tx1"/>
                </a:solidFill>
              </a:rPr>
              <a:t>”. La programación estructurada hace uso de estructuras de selección (</a:t>
            </a:r>
            <a:r>
              <a:rPr lang="es-CO" sz="2000" dirty="0" err="1">
                <a:solidFill>
                  <a:schemeClr val="tx1"/>
                </a:solidFill>
              </a:rPr>
              <a:t>if</a:t>
            </a:r>
            <a:r>
              <a:rPr lang="es-CO" sz="2000" dirty="0">
                <a:solidFill>
                  <a:schemeClr val="tx1"/>
                </a:solidFill>
              </a:rPr>
              <a:t>/</a:t>
            </a:r>
            <a:r>
              <a:rPr lang="es-CO" sz="2000" dirty="0" err="1">
                <a:solidFill>
                  <a:schemeClr val="tx1"/>
                </a:solidFill>
              </a:rPr>
              <a:t>then</a:t>
            </a:r>
            <a:r>
              <a:rPr lang="es-CO" sz="2000" dirty="0">
                <a:solidFill>
                  <a:schemeClr val="tx1"/>
                </a:solidFill>
              </a:rPr>
              <a:t>/</a:t>
            </a:r>
            <a:r>
              <a:rPr lang="es-CO" sz="2000" dirty="0" err="1">
                <a:solidFill>
                  <a:schemeClr val="tx1"/>
                </a:solidFill>
              </a:rPr>
              <a:t>else</a:t>
            </a:r>
            <a:r>
              <a:rPr lang="es-CO" sz="2000" dirty="0">
                <a:solidFill>
                  <a:schemeClr val="tx1"/>
                </a:solidFill>
              </a:rPr>
              <a:t>), de iteración (</a:t>
            </a:r>
            <a:r>
              <a:rPr lang="es-CO" sz="2000" dirty="0" err="1">
                <a:solidFill>
                  <a:schemeClr val="tx1"/>
                </a:solidFill>
              </a:rPr>
              <a:t>while</a:t>
            </a:r>
            <a:r>
              <a:rPr lang="es-CO" sz="2000" dirty="0">
                <a:solidFill>
                  <a:schemeClr val="tx1"/>
                </a:solidFill>
              </a:rPr>
              <a:t>/</a:t>
            </a:r>
            <a:r>
              <a:rPr lang="es-CO" sz="2000" dirty="0" err="1">
                <a:solidFill>
                  <a:schemeClr val="tx1"/>
                </a:solidFill>
              </a:rPr>
              <a:t>for</a:t>
            </a:r>
            <a:r>
              <a:rPr lang="es-CO" sz="2000" dirty="0">
                <a:solidFill>
                  <a:schemeClr val="tx1"/>
                </a:solidFill>
              </a:rPr>
              <a:t>), subrutinas y funciones para diseñar el código.</a:t>
            </a:r>
          </a:p>
          <a:p>
            <a:endParaRPr lang="es-CO" dirty="0"/>
          </a:p>
        </p:txBody>
      </p:sp>
      <p:sp>
        <p:nvSpPr>
          <p:cNvPr id="4" name="Marcador de número de diapositiva 3">
            <a:extLst>
              <a:ext uri="{FF2B5EF4-FFF2-40B4-BE49-F238E27FC236}">
                <a16:creationId xmlns:a16="http://schemas.microsoft.com/office/drawing/2014/main" id="{52DCC4ED-AC1A-ADB2-B20F-E8BE5EAD86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34</a:t>
            </a:fld>
            <a:endParaRPr lang="es-CO"/>
          </a:p>
        </p:txBody>
      </p:sp>
      <p:pic>
        <p:nvPicPr>
          <p:cNvPr id="5" name="Picture 2" descr="Related image">
            <a:extLst>
              <a:ext uri="{FF2B5EF4-FFF2-40B4-BE49-F238E27FC236}">
                <a16:creationId xmlns:a16="http://schemas.microsoft.com/office/drawing/2014/main" id="{34134BD7-5EE1-1F97-0BB8-8DC3B16EB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5181" y="1895307"/>
            <a:ext cx="1749123" cy="2553720"/>
          </a:xfrm>
          <a:prstGeom prst="rect">
            <a:avLst/>
          </a:prstGeom>
        </p:spPr>
        <p:style>
          <a:lnRef idx="2">
            <a:schemeClr val="dk1"/>
          </a:lnRef>
          <a:fillRef idx="1">
            <a:schemeClr val="lt1"/>
          </a:fillRef>
          <a:effectRef idx="0">
            <a:schemeClr val="dk1"/>
          </a:effectRef>
          <a:fontRef idx="minor">
            <a:schemeClr val="dk1"/>
          </a:fontRef>
        </p:style>
      </p:pic>
      <p:pic>
        <p:nvPicPr>
          <p:cNvPr id="6" name="Picture 4" descr="Image result for dutch flag">
            <a:extLst>
              <a:ext uri="{FF2B5EF4-FFF2-40B4-BE49-F238E27FC236}">
                <a16:creationId xmlns:a16="http://schemas.microsoft.com/office/drawing/2014/main" id="{B3336836-07E7-E558-ABA8-29BAC51A0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4920" y="4038578"/>
            <a:ext cx="1232115" cy="82089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7155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87F3D8-9D21-E4D4-9161-19ED7FBE87F9}"/>
              </a:ext>
            </a:extLst>
          </p:cNvPr>
          <p:cNvSpPr>
            <a:spLocks noGrp="1"/>
          </p:cNvSpPr>
          <p:nvPr>
            <p:ph type="title"/>
          </p:nvPr>
        </p:nvSpPr>
        <p:spPr/>
        <p:txBody>
          <a:bodyPr/>
          <a:lstStyle/>
          <a:p>
            <a:r>
              <a:rPr lang="es-CO" dirty="0"/>
              <a:t>Programación estructurada</a:t>
            </a:r>
          </a:p>
        </p:txBody>
      </p:sp>
      <p:sp>
        <p:nvSpPr>
          <p:cNvPr id="4" name="Marcador de número de diapositiva 3">
            <a:extLst>
              <a:ext uri="{FF2B5EF4-FFF2-40B4-BE49-F238E27FC236}">
                <a16:creationId xmlns:a16="http://schemas.microsoft.com/office/drawing/2014/main" id="{0A176FDD-5064-4CA7-E424-A6E97A7A99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35</a:t>
            </a:fld>
            <a:endParaRPr lang="es-CO"/>
          </a:p>
        </p:txBody>
      </p:sp>
      <p:pic>
        <p:nvPicPr>
          <p:cNvPr id="5" name="Imagen 4">
            <a:extLst>
              <a:ext uri="{FF2B5EF4-FFF2-40B4-BE49-F238E27FC236}">
                <a16:creationId xmlns:a16="http://schemas.microsoft.com/office/drawing/2014/main" id="{1288B597-5887-17D1-69C2-6634D79A3471}"/>
              </a:ext>
            </a:extLst>
          </p:cNvPr>
          <p:cNvPicPr>
            <a:picLocks noChangeAspect="1"/>
          </p:cNvPicPr>
          <p:nvPr/>
        </p:nvPicPr>
        <p:blipFill>
          <a:blip r:embed="rId2"/>
          <a:stretch>
            <a:fillRect/>
          </a:stretch>
        </p:blipFill>
        <p:spPr>
          <a:xfrm>
            <a:off x="3370962" y="1315374"/>
            <a:ext cx="6930113" cy="3508190"/>
          </a:xfrm>
          <a:prstGeom prst="rect">
            <a:avLst/>
          </a:prstGeom>
        </p:spPr>
        <p:style>
          <a:lnRef idx="2">
            <a:schemeClr val="dk1"/>
          </a:lnRef>
          <a:fillRef idx="1">
            <a:schemeClr val="lt1"/>
          </a:fillRef>
          <a:effectRef idx="0">
            <a:schemeClr val="dk1"/>
          </a:effectRef>
          <a:fontRef idx="minor">
            <a:schemeClr val="dk1"/>
          </a:fontRef>
        </p:style>
      </p:pic>
      <p:sp>
        <p:nvSpPr>
          <p:cNvPr id="6" name="Google Shape;321;p12">
            <a:extLst>
              <a:ext uri="{FF2B5EF4-FFF2-40B4-BE49-F238E27FC236}">
                <a16:creationId xmlns:a16="http://schemas.microsoft.com/office/drawing/2014/main" id="{4F2561BD-B083-FDC5-F649-6AFDE1F21E3B}"/>
              </a:ext>
            </a:extLst>
          </p:cNvPr>
          <p:cNvSpPr/>
          <p:nvPr/>
        </p:nvSpPr>
        <p:spPr>
          <a:xfrm>
            <a:off x="5970763" y="5076453"/>
            <a:ext cx="5414992" cy="1390572"/>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Podemos resumir el paradigma de programación estructurada de la siguiente manera:</a:t>
            </a:r>
          </a:p>
          <a:p>
            <a:pPr algn="ctr"/>
            <a:r>
              <a:rPr lang="es-CO" dirty="0"/>
              <a:t>La programación estructurada impone disciplina de transferencia directa de control.</a:t>
            </a:r>
          </a:p>
        </p:txBody>
      </p:sp>
    </p:spTree>
    <p:extLst>
      <p:ext uri="{BB962C8B-B14F-4D97-AF65-F5344CB8AC3E}">
        <p14:creationId xmlns:p14="http://schemas.microsoft.com/office/powerpoint/2010/main" val="78086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B9CE9-6E18-039F-F8FD-1EDB93A4BCC1}"/>
              </a:ext>
            </a:extLst>
          </p:cNvPr>
          <p:cNvSpPr>
            <a:spLocks noGrp="1"/>
          </p:cNvSpPr>
          <p:nvPr>
            <p:ph type="title"/>
          </p:nvPr>
        </p:nvSpPr>
        <p:spPr/>
        <p:txBody>
          <a:bodyPr/>
          <a:lstStyle/>
          <a:p>
            <a:r>
              <a:rPr lang="es-CO" dirty="0"/>
              <a:t>Revolución de los paradigmas – II </a:t>
            </a:r>
          </a:p>
        </p:txBody>
      </p:sp>
      <p:sp>
        <p:nvSpPr>
          <p:cNvPr id="3" name="Marcador de texto 2">
            <a:extLst>
              <a:ext uri="{FF2B5EF4-FFF2-40B4-BE49-F238E27FC236}">
                <a16:creationId xmlns:a16="http://schemas.microsoft.com/office/drawing/2014/main" id="{4B246DB0-E3DB-119D-67E3-89680E08972A}"/>
              </a:ext>
            </a:extLst>
          </p:cNvPr>
          <p:cNvSpPr>
            <a:spLocks noGrp="1"/>
          </p:cNvSpPr>
          <p:nvPr>
            <p:ph type="body" idx="1"/>
          </p:nvPr>
        </p:nvSpPr>
        <p:spPr>
          <a:xfrm>
            <a:off x="2076994" y="1410789"/>
            <a:ext cx="5641329" cy="4663440"/>
          </a:xfrm>
        </p:spPr>
        <p:txBody>
          <a:bodyPr anchor="ctr"/>
          <a:lstStyle/>
          <a:p>
            <a:r>
              <a:rPr lang="es-CO" sz="2200" b="1" dirty="0">
                <a:solidFill>
                  <a:schemeClr val="tx1"/>
                </a:solidFill>
              </a:rPr>
              <a:t>Programación orientada a objetos: </a:t>
            </a:r>
            <a:r>
              <a:rPr lang="es-CO" sz="2200" dirty="0">
                <a:solidFill>
                  <a:schemeClr val="tx1"/>
                </a:solidFill>
              </a:rPr>
              <a:t>inventada por </a:t>
            </a:r>
            <a:r>
              <a:rPr lang="es-CO" sz="2200" dirty="0"/>
              <a:t>Dahl y </a:t>
            </a:r>
            <a:r>
              <a:rPr lang="es-CO" sz="2200" dirty="0" err="1"/>
              <a:t>Nygaard</a:t>
            </a:r>
            <a:r>
              <a:rPr lang="es-CO" sz="2200" dirty="0"/>
              <a:t> en 1966. Este paradigma usa objetos y sus interacciones, para diseñar aplicaciones y programas informáticos. </a:t>
            </a:r>
          </a:p>
          <a:p>
            <a:endParaRPr lang="es-CO" sz="2200" dirty="0"/>
          </a:p>
          <a:p>
            <a:r>
              <a:rPr lang="es-CO" sz="2200" dirty="0"/>
              <a:t>La POO se puede definir como una mezcla de 3 palabras “mágicas”: encapsulación, herencia, y polimorfismo. </a:t>
            </a:r>
          </a:p>
          <a:p>
            <a:endParaRPr lang="es-CO" dirty="0"/>
          </a:p>
        </p:txBody>
      </p:sp>
      <p:sp>
        <p:nvSpPr>
          <p:cNvPr id="4" name="Marcador de número de diapositiva 3">
            <a:extLst>
              <a:ext uri="{FF2B5EF4-FFF2-40B4-BE49-F238E27FC236}">
                <a16:creationId xmlns:a16="http://schemas.microsoft.com/office/drawing/2014/main" id="{4171D486-2A00-2CE7-DBEF-F9E81E2F44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36</a:t>
            </a:fld>
            <a:endParaRPr lang="es-CO"/>
          </a:p>
        </p:txBody>
      </p:sp>
      <p:pic>
        <p:nvPicPr>
          <p:cNvPr id="5" name="Picture 4" descr="Image result for Dahl y Nygaard">
            <a:extLst>
              <a:ext uri="{FF2B5EF4-FFF2-40B4-BE49-F238E27FC236}">
                <a16:creationId xmlns:a16="http://schemas.microsoft.com/office/drawing/2014/main" id="{64427699-F9E8-B93B-81DE-41AAADBF1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0272" y="1984202"/>
            <a:ext cx="3311105" cy="1924718"/>
          </a:xfrm>
          <a:prstGeom prst="rect">
            <a:avLst/>
          </a:prstGeom>
        </p:spPr>
        <p:style>
          <a:lnRef idx="2">
            <a:schemeClr val="dk1"/>
          </a:lnRef>
          <a:fillRef idx="1">
            <a:schemeClr val="lt1"/>
          </a:fillRef>
          <a:effectRef idx="0">
            <a:schemeClr val="dk1"/>
          </a:effectRef>
          <a:fontRef idx="minor">
            <a:schemeClr val="dk1"/>
          </a:fontRef>
        </p:style>
      </p:pic>
      <p:pic>
        <p:nvPicPr>
          <p:cNvPr id="6" name="Picture 6" descr="Image result for noruega flag">
            <a:extLst>
              <a:ext uri="{FF2B5EF4-FFF2-40B4-BE49-F238E27FC236}">
                <a16:creationId xmlns:a16="http://schemas.microsoft.com/office/drawing/2014/main" id="{E9F9FDDA-F10E-47E0-2C3C-7F8B2C31A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160" y="3440011"/>
            <a:ext cx="1289066" cy="93781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52792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4D6873-23D0-0807-0944-FDD3595C1013}"/>
              </a:ext>
            </a:extLst>
          </p:cNvPr>
          <p:cNvSpPr>
            <a:spLocks noGrp="1"/>
          </p:cNvSpPr>
          <p:nvPr>
            <p:ph type="title"/>
          </p:nvPr>
        </p:nvSpPr>
        <p:spPr/>
        <p:txBody>
          <a:bodyPr/>
          <a:lstStyle/>
          <a:p>
            <a:r>
              <a:rPr lang="es-CO" dirty="0"/>
              <a:t>Programación orientada a objetos</a:t>
            </a:r>
          </a:p>
        </p:txBody>
      </p:sp>
      <p:sp>
        <p:nvSpPr>
          <p:cNvPr id="3" name="Marcador de texto 2">
            <a:extLst>
              <a:ext uri="{FF2B5EF4-FFF2-40B4-BE49-F238E27FC236}">
                <a16:creationId xmlns:a16="http://schemas.microsoft.com/office/drawing/2014/main" id="{6539069C-EBDF-FB24-E347-613FDFCB72FA}"/>
              </a:ext>
            </a:extLst>
          </p:cNvPr>
          <p:cNvSpPr>
            <a:spLocks noGrp="1"/>
          </p:cNvSpPr>
          <p:nvPr>
            <p:ph type="body" idx="1"/>
          </p:nvPr>
        </p:nvSpPr>
        <p:spPr>
          <a:xfrm>
            <a:off x="2076994" y="1410789"/>
            <a:ext cx="5513509" cy="4663440"/>
          </a:xfrm>
        </p:spPr>
        <p:txBody>
          <a:bodyPr>
            <a:normAutofit lnSpcReduction="10000"/>
          </a:bodyPr>
          <a:lstStyle/>
          <a:p>
            <a:pPr algn="just"/>
            <a:r>
              <a:rPr lang="es-CO" sz="2000" dirty="0"/>
              <a:t>En la figura de la derecha, el módulo “HL1” llama a la función F() en el módulo “ML1”. El hecho de que llame a esta función a través de una interfaz es un posibilidad que brinda la POO. En tiempo de ejecución, la interfaz no existe. Y finalmente, “HL1” simplemente llama a F() dentro de “ML1”.</a:t>
            </a:r>
          </a:p>
          <a:p>
            <a:pPr algn="just"/>
            <a:endParaRPr lang="es-CO" sz="2000" dirty="0"/>
          </a:p>
          <a:p>
            <a:pPr algn="just"/>
            <a:r>
              <a:rPr lang="es-CO" sz="2000" dirty="0"/>
              <a:t>Por otro lado, veamos que la dependencia del código fuente (la relación de herencia) entre “ML1” y la interfaz “I” apunta en la dirección opuesta en comparación con el flujo de control. Esto se llama “</a:t>
            </a:r>
            <a:r>
              <a:rPr lang="es-CO" sz="2000" b="1" dirty="0"/>
              <a:t>inversión de dependencias</a:t>
            </a:r>
            <a:r>
              <a:rPr lang="es-CO" sz="2000" dirty="0"/>
              <a:t>”, y sus implicaciones para el arquitecto de software son profundas.</a:t>
            </a:r>
          </a:p>
          <a:p>
            <a:endParaRPr lang="es-CO" dirty="0"/>
          </a:p>
        </p:txBody>
      </p:sp>
      <p:sp>
        <p:nvSpPr>
          <p:cNvPr id="4" name="Marcador de número de diapositiva 3">
            <a:extLst>
              <a:ext uri="{FF2B5EF4-FFF2-40B4-BE49-F238E27FC236}">
                <a16:creationId xmlns:a16="http://schemas.microsoft.com/office/drawing/2014/main" id="{89095CFA-864C-B8C1-8670-D53DDA3831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37</a:t>
            </a:fld>
            <a:endParaRPr lang="es-CO"/>
          </a:p>
        </p:txBody>
      </p:sp>
      <p:pic>
        <p:nvPicPr>
          <p:cNvPr id="5" name="Imagen 4">
            <a:extLst>
              <a:ext uri="{FF2B5EF4-FFF2-40B4-BE49-F238E27FC236}">
                <a16:creationId xmlns:a16="http://schemas.microsoft.com/office/drawing/2014/main" id="{72C3420D-BC78-FCA6-1343-AE09BE31E24A}"/>
              </a:ext>
            </a:extLst>
          </p:cNvPr>
          <p:cNvPicPr>
            <a:picLocks noChangeAspect="1"/>
          </p:cNvPicPr>
          <p:nvPr/>
        </p:nvPicPr>
        <p:blipFill>
          <a:blip r:embed="rId2"/>
          <a:stretch>
            <a:fillRect/>
          </a:stretch>
        </p:blipFill>
        <p:spPr>
          <a:xfrm>
            <a:off x="7904723" y="1533146"/>
            <a:ext cx="3685398" cy="1895854"/>
          </a:xfrm>
          <a:prstGeom prst="rect">
            <a:avLst/>
          </a:prstGeom>
        </p:spPr>
        <p:style>
          <a:lnRef idx="2">
            <a:schemeClr val="dk1"/>
          </a:lnRef>
          <a:fillRef idx="1">
            <a:schemeClr val="lt1"/>
          </a:fillRef>
          <a:effectRef idx="0">
            <a:schemeClr val="dk1"/>
          </a:effectRef>
          <a:fontRef idx="minor">
            <a:schemeClr val="dk1"/>
          </a:fontRef>
        </p:style>
      </p:pic>
      <p:sp>
        <p:nvSpPr>
          <p:cNvPr id="6" name="Google Shape;321;p12">
            <a:extLst>
              <a:ext uri="{FF2B5EF4-FFF2-40B4-BE49-F238E27FC236}">
                <a16:creationId xmlns:a16="http://schemas.microsoft.com/office/drawing/2014/main" id="{6B6122B9-B347-B875-6F28-8EACF11A55EE}"/>
              </a:ext>
            </a:extLst>
          </p:cNvPr>
          <p:cNvSpPr/>
          <p:nvPr/>
        </p:nvSpPr>
        <p:spPr>
          <a:xfrm>
            <a:off x="8095602" y="3815410"/>
            <a:ext cx="3303639" cy="225881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Podemos resumir el paradigma de programación orientada a objetos de la siguiente manera:</a:t>
            </a:r>
          </a:p>
          <a:p>
            <a:pPr algn="ctr"/>
            <a:r>
              <a:rPr lang="es-CO" dirty="0"/>
              <a:t>La programación orientada a objetos impone disciplina de transferencia indirecta de control.</a:t>
            </a:r>
          </a:p>
        </p:txBody>
      </p:sp>
    </p:spTree>
    <p:extLst>
      <p:ext uri="{BB962C8B-B14F-4D97-AF65-F5344CB8AC3E}">
        <p14:creationId xmlns:p14="http://schemas.microsoft.com/office/powerpoint/2010/main" val="261781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lvl="0" indent="-457200">
              <a:spcBef>
                <a:spcPts val="0"/>
              </a:spcBef>
              <a:buSzPts val="2400"/>
              <a:buFont typeface="Calibri"/>
              <a:buAutoNum type="arabicPeriod"/>
            </a:pPr>
            <a:r>
              <a:rPr lang="es-ES" dirty="0"/>
              <a:t>Introducción</a:t>
            </a:r>
          </a:p>
          <a:p>
            <a:pPr marL="457200" lvl="0" indent="-457200">
              <a:spcBef>
                <a:spcPts val="0"/>
              </a:spcBef>
              <a:buSzPts val="2400"/>
              <a:buFont typeface="Calibri"/>
              <a:buAutoNum type="arabicPeriod"/>
            </a:pPr>
            <a:r>
              <a:rPr lang="es-ES" dirty="0"/>
              <a:t>Evolución del software</a:t>
            </a:r>
          </a:p>
          <a:p>
            <a:pPr marL="457200" lvl="0" indent="-457200">
              <a:spcBef>
                <a:spcPts val="0"/>
              </a:spcBef>
              <a:buSzPts val="2400"/>
              <a:buFont typeface="Calibri"/>
              <a:buAutoNum type="arabicPeriod"/>
            </a:pPr>
            <a:r>
              <a:rPr lang="es-ES" dirty="0"/>
              <a:t>¿Cómo hacer "buen" software?</a:t>
            </a:r>
          </a:p>
          <a:p>
            <a:pPr marL="457200" lvl="0" indent="-457200">
              <a:spcBef>
                <a:spcPts val="0"/>
              </a:spcBef>
              <a:buSzPts val="2400"/>
              <a:buFont typeface="Calibri"/>
              <a:buAutoNum type="arabicPeriod"/>
            </a:pPr>
            <a:r>
              <a:rPr lang="es-ES" dirty="0"/>
              <a:t>Caso de estudio</a:t>
            </a:r>
          </a:p>
          <a:p>
            <a:pPr marL="457200" lvl="0" indent="-457200">
              <a:spcBef>
                <a:spcPts val="0"/>
              </a:spcBef>
              <a:buSzPts val="2400"/>
              <a:buFont typeface="Calibri"/>
              <a:buAutoNum type="arabicPeriod"/>
            </a:pPr>
            <a:r>
              <a:rPr lang="es-ES" dirty="0"/>
              <a:t>Paradigmas de software</a:t>
            </a:r>
          </a:p>
          <a:p>
            <a:pPr marL="457200" lvl="0" indent="-457200">
              <a:spcBef>
                <a:spcPts val="0"/>
              </a:spcBef>
              <a:buSzPts val="2400"/>
              <a:buFont typeface="Calibri"/>
              <a:buAutoNum type="arabicPeriod"/>
            </a:pPr>
            <a:r>
              <a:rPr lang="es-ES" b="1" dirty="0"/>
              <a:t>Arquitecturas de software</a:t>
            </a:r>
          </a:p>
        </p:txBody>
      </p:sp>
    </p:spTree>
    <p:extLst>
      <p:ext uri="{BB962C8B-B14F-4D97-AF65-F5344CB8AC3E}">
        <p14:creationId xmlns:p14="http://schemas.microsoft.com/office/powerpoint/2010/main" val="280561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1F40A5-31C4-3410-1D4D-D22002EE9071}"/>
              </a:ext>
            </a:extLst>
          </p:cNvPr>
          <p:cNvSpPr>
            <a:spLocks noGrp="1"/>
          </p:cNvSpPr>
          <p:nvPr>
            <p:ph type="title"/>
          </p:nvPr>
        </p:nvSpPr>
        <p:spPr/>
        <p:txBody>
          <a:bodyPr/>
          <a:lstStyle/>
          <a:p>
            <a:r>
              <a:rPr lang="es-CO" dirty="0"/>
              <a:t>Arquitecturas de software</a:t>
            </a:r>
          </a:p>
        </p:txBody>
      </p:sp>
      <p:sp>
        <p:nvSpPr>
          <p:cNvPr id="3" name="Marcador de texto 2">
            <a:extLst>
              <a:ext uri="{FF2B5EF4-FFF2-40B4-BE49-F238E27FC236}">
                <a16:creationId xmlns:a16="http://schemas.microsoft.com/office/drawing/2014/main" id="{C0B7CD87-E07B-CF7E-0F82-1ABC6DD2A451}"/>
              </a:ext>
            </a:extLst>
          </p:cNvPr>
          <p:cNvSpPr>
            <a:spLocks noGrp="1"/>
          </p:cNvSpPr>
          <p:nvPr>
            <p:ph type="body" idx="1"/>
          </p:nvPr>
        </p:nvSpPr>
        <p:spPr/>
        <p:txBody>
          <a:bodyPr>
            <a:normAutofit fontScale="85000" lnSpcReduction="20000"/>
          </a:bodyPr>
          <a:lstStyle/>
          <a:p>
            <a:r>
              <a:rPr lang="es-CO" sz="2600" dirty="0"/>
              <a:t>La arquitectura de software de un sistema es un conjunto de estructuras las cuales permiten </a:t>
            </a:r>
            <a:r>
              <a:rPr lang="es-CO" sz="2600" b="1" dirty="0"/>
              <a:t>razonar</a:t>
            </a:r>
            <a:r>
              <a:rPr lang="es-CO" sz="2600" dirty="0"/>
              <a:t> acerca de: (i) el sistema, (</a:t>
            </a:r>
            <a:r>
              <a:rPr lang="es-CO" sz="2600" dirty="0" err="1"/>
              <a:t>ii</a:t>
            </a:r>
            <a:r>
              <a:rPr lang="es-CO" sz="2600" dirty="0"/>
              <a:t>) los elementos de software que componen el sistema, (</a:t>
            </a:r>
            <a:r>
              <a:rPr lang="es-CO" sz="2600" dirty="0" err="1"/>
              <a:t>iii</a:t>
            </a:r>
            <a:r>
              <a:rPr lang="es-CO" sz="2600" dirty="0"/>
              <a:t>) </a:t>
            </a:r>
            <a:r>
              <a:rPr lang="es-CO" sz="2600" b="1" dirty="0"/>
              <a:t>relaciones</a:t>
            </a:r>
            <a:r>
              <a:rPr lang="es-CO" sz="2600" dirty="0"/>
              <a:t> entre ellos, y (</a:t>
            </a:r>
            <a:r>
              <a:rPr lang="es-CO" sz="2600" dirty="0" err="1"/>
              <a:t>iv</a:t>
            </a:r>
            <a:r>
              <a:rPr lang="es-CO" sz="2600" dirty="0"/>
              <a:t>) propiedades de ambos </a:t>
            </a:r>
            <a:r>
              <a:rPr lang="en-US" sz="2600" dirty="0">
                <a:latin typeface="Calibri" panose="020F0502020204030204" pitchFamily="34" charset="0"/>
                <a:cs typeface="Calibri" panose="020F0502020204030204" pitchFamily="34" charset="0"/>
              </a:rPr>
              <a:t>(Bass </a:t>
            </a:r>
            <a:r>
              <a:rPr lang="en-US" sz="2600" i="1" dirty="0">
                <a:latin typeface="Calibri" panose="020F0502020204030204" pitchFamily="34" charset="0"/>
                <a:cs typeface="Calibri" panose="020F0502020204030204" pitchFamily="34" charset="0"/>
              </a:rPr>
              <a:t>et al.</a:t>
            </a:r>
            <a:r>
              <a:rPr lang="en-US" sz="2600" dirty="0">
                <a:latin typeface="Calibri" panose="020F0502020204030204" pitchFamily="34" charset="0"/>
                <a:cs typeface="Calibri" panose="020F0502020204030204" pitchFamily="34" charset="0"/>
              </a:rPr>
              <a:t>, 2012).</a:t>
            </a:r>
          </a:p>
          <a:p>
            <a:pPr marL="76200" indent="0" algn="just">
              <a:buNone/>
            </a:pPr>
            <a:endParaRPr lang="en-US" sz="2600" dirty="0"/>
          </a:p>
          <a:p>
            <a:pPr algn="just"/>
            <a:r>
              <a:rPr lang="es-CO" sz="2600" dirty="0"/>
              <a:t>Algunos ejemplos de estructuras:</a:t>
            </a:r>
          </a:p>
          <a:p>
            <a:pPr lvl="1" algn="just"/>
            <a:r>
              <a:rPr lang="es-CO" sz="2600" u="sng" dirty="0"/>
              <a:t>Estructuras tipo módulos:</a:t>
            </a:r>
            <a:r>
              <a:rPr lang="es-CO" sz="2600" dirty="0"/>
              <a:t> las cuales representan elementos de código o unidades de datos con un comportamiento estático (tales como: clases, capas, o modelos de datos). </a:t>
            </a:r>
          </a:p>
          <a:p>
            <a:pPr lvl="1" algn="just"/>
            <a:r>
              <a:rPr lang="es-CO" sz="2600" u="sng" dirty="0"/>
              <a:t>Estructuras tipo componente-y-conector:</a:t>
            </a:r>
            <a:r>
              <a:rPr lang="es-CO" sz="2600" dirty="0"/>
              <a:t> las cuales representan elementos que tienen un comportamiento de tiempo de ejecución (tales como: servicios, servidores, clientes, o </a:t>
            </a:r>
            <a:r>
              <a:rPr lang="es-CO" sz="2600" dirty="0" err="1"/>
              <a:t>peers</a:t>
            </a:r>
            <a:r>
              <a:rPr lang="es-CO" sz="2600" dirty="0"/>
              <a:t>). </a:t>
            </a:r>
          </a:p>
          <a:p>
            <a:pPr lvl="1" algn="just"/>
            <a:r>
              <a:rPr lang="es-CO" sz="2600" u="sng" dirty="0"/>
              <a:t>Estructuras de asignación:</a:t>
            </a:r>
            <a:r>
              <a:rPr lang="es-CO" sz="2600" dirty="0"/>
              <a:t> elementos relacionados con estructuras que no son de software (tales como: CPU, sistemas de archivos o redes).</a:t>
            </a:r>
          </a:p>
          <a:p>
            <a:endParaRPr lang="es-CO" dirty="0"/>
          </a:p>
        </p:txBody>
      </p:sp>
      <p:sp>
        <p:nvSpPr>
          <p:cNvPr id="4" name="Marcador de número de diapositiva 3">
            <a:extLst>
              <a:ext uri="{FF2B5EF4-FFF2-40B4-BE49-F238E27FC236}">
                <a16:creationId xmlns:a16="http://schemas.microsoft.com/office/drawing/2014/main" id="{2990A9C6-A9ED-E6F9-2FDD-7EEFAA40A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39</a:t>
            </a:fld>
            <a:endParaRPr lang="es-CO"/>
          </a:p>
        </p:txBody>
      </p:sp>
    </p:spTree>
    <p:extLst>
      <p:ext uri="{BB962C8B-B14F-4D97-AF65-F5344CB8AC3E}">
        <p14:creationId xmlns:p14="http://schemas.microsoft.com/office/powerpoint/2010/main" val="62521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AD742E-9A01-F316-3117-E7363B15CA2B}"/>
              </a:ext>
            </a:extLst>
          </p:cNvPr>
          <p:cNvSpPr>
            <a:spLocks noGrp="1"/>
          </p:cNvSpPr>
          <p:nvPr>
            <p:ph type="title"/>
          </p:nvPr>
        </p:nvSpPr>
        <p:spPr/>
        <p:txBody>
          <a:bodyPr/>
          <a:lstStyle/>
          <a:p>
            <a:r>
              <a:rPr lang="en-US" dirty="0"/>
              <a:t>The Swedish Ship </a:t>
            </a:r>
            <a:r>
              <a:rPr lang="en-US" i="1" dirty="0"/>
              <a:t>Vasa</a:t>
            </a:r>
            <a:endParaRPr lang="es-CO" dirty="0"/>
          </a:p>
        </p:txBody>
      </p:sp>
      <p:sp>
        <p:nvSpPr>
          <p:cNvPr id="4" name="Marcador de número de diapositiva 3">
            <a:extLst>
              <a:ext uri="{FF2B5EF4-FFF2-40B4-BE49-F238E27FC236}">
                <a16:creationId xmlns:a16="http://schemas.microsoft.com/office/drawing/2014/main" id="{A355F903-69B2-2726-7CED-56972B0315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a:t>
            </a:fld>
            <a:endParaRPr lang="es-CO"/>
          </a:p>
        </p:txBody>
      </p:sp>
      <p:pic>
        <p:nvPicPr>
          <p:cNvPr id="5" name="Imagen 4">
            <a:extLst>
              <a:ext uri="{FF2B5EF4-FFF2-40B4-BE49-F238E27FC236}">
                <a16:creationId xmlns:a16="http://schemas.microsoft.com/office/drawing/2014/main" id="{D7CDAA06-B492-294F-FA1C-E8C9B0E7FE3C}"/>
              </a:ext>
            </a:extLst>
          </p:cNvPr>
          <p:cNvPicPr>
            <a:picLocks noChangeAspect="1"/>
          </p:cNvPicPr>
          <p:nvPr/>
        </p:nvPicPr>
        <p:blipFill>
          <a:blip r:embed="rId2"/>
          <a:stretch>
            <a:fillRect/>
          </a:stretch>
        </p:blipFill>
        <p:spPr>
          <a:xfrm>
            <a:off x="2497751" y="1859982"/>
            <a:ext cx="8602360" cy="3930880"/>
          </a:xfrm>
          <a:prstGeom prst="rect">
            <a:avLst/>
          </a:prstGeom>
          <a:ln>
            <a:noFill/>
          </a:ln>
          <a:effectLst>
            <a:outerShdw blurRad="190500" algn="tl" rotWithShape="0">
              <a:srgbClr val="000000">
                <a:alpha val="70000"/>
              </a:srgbClr>
            </a:outerShdw>
          </a:effectLst>
        </p:spPr>
      </p:pic>
      <p:sp>
        <p:nvSpPr>
          <p:cNvPr id="6" name="CuadroTexto 5">
            <a:extLst>
              <a:ext uri="{FF2B5EF4-FFF2-40B4-BE49-F238E27FC236}">
                <a16:creationId xmlns:a16="http://schemas.microsoft.com/office/drawing/2014/main" id="{0C150775-E5C4-C847-F2EF-FA9174B54355}"/>
              </a:ext>
            </a:extLst>
          </p:cNvPr>
          <p:cNvSpPr txBox="1"/>
          <p:nvPr/>
        </p:nvSpPr>
        <p:spPr>
          <a:xfrm>
            <a:off x="10016824" y="6018593"/>
            <a:ext cx="208999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(Bass </a:t>
            </a:r>
            <a:r>
              <a:rPr lang="en-US" i="1" dirty="0">
                <a:latin typeface="Calibri" panose="020F0502020204030204" pitchFamily="34" charset="0"/>
                <a:cs typeface="Calibri" panose="020F0502020204030204" pitchFamily="34" charset="0"/>
              </a:rPr>
              <a:t>et al.</a:t>
            </a:r>
            <a:r>
              <a:rPr lang="en-US" dirty="0">
                <a:latin typeface="Calibri" panose="020F0502020204030204" pitchFamily="34" charset="0"/>
                <a:cs typeface="Calibri" panose="020F0502020204030204" pitchFamily="34" charset="0"/>
              </a:rPr>
              <a:t>, 2012)</a:t>
            </a:r>
          </a:p>
        </p:txBody>
      </p:sp>
      <p:pic>
        <p:nvPicPr>
          <p:cNvPr id="8" name="Picture 2" descr="Henrik Hybertsson membersoptusnetcomaujenssenKarlIXjpg">
            <a:extLst>
              <a:ext uri="{FF2B5EF4-FFF2-40B4-BE49-F238E27FC236}">
                <a16:creationId xmlns:a16="http://schemas.microsoft.com/office/drawing/2014/main" id="{60DFF93D-0CD6-8D2E-1FC3-02C27CC5B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545" y="1462433"/>
            <a:ext cx="1685925" cy="1905000"/>
          </a:xfrm>
          <a:prstGeom prst="rect">
            <a:avLst/>
          </a:prstGeom>
        </p:spPr>
        <p:style>
          <a:lnRef idx="2">
            <a:schemeClr val="dk1"/>
          </a:lnRef>
          <a:fillRef idx="1">
            <a:schemeClr val="lt1"/>
          </a:fillRef>
          <a:effectRef idx="0">
            <a:schemeClr val="dk1"/>
          </a:effectRef>
          <a:fontRef idx="minor">
            <a:schemeClr val="dk1"/>
          </a:fontRef>
        </p:style>
      </p:pic>
      <p:sp>
        <p:nvSpPr>
          <p:cNvPr id="9" name="Rectángulo 8">
            <a:extLst>
              <a:ext uri="{FF2B5EF4-FFF2-40B4-BE49-F238E27FC236}">
                <a16:creationId xmlns:a16="http://schemas.microsoft.com/office/drawing/2014/main" id="{DD5BEA06-AB4D-AFAC-5792-C5F7EEFCD03D}"/>
              </a:ext>
            </a:extLst>
          </p:cNvPr>
          <p:cNvSpPr/>
          <p:nvPr/>
        </p:nvSpPr>
        <p:spPr>
          <a:xfrm>
            <a:off x="4535449" y="3367433"/>
            <a:ext cx="1983783" cy="527127"/>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CO" dirty="0"/>
              <a:t>Henrik </a:t>
            </a:r>
            <a:r>
              <a:rPr lang="es-CO" dirty="0" err="1"/>
              <a:t>Hybertsson</a:t>
            </a:r>
            <a:endParaRPr lang="es-CO" dirty="0"/>
          </a:p>
        </p:txBody>
      </p:sp>
      <p:pic>
        <p:nvPicPr>
          <p:cNvPr id="10" name="Picture 4" descr="Image result for Gustavo II Adolfo">
            <a:extLst>
              <a:ext uri="{FF2B5EF4-FFF2-40B4-BE49-F238E27FC236}">
                <a16:creationId xmlns:a16="http://schemas.microsoft.com/office/drawing/2014/main" id="{67997643-1484-4197-594D-52C8A330CE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4819" y="1441680"/>
            <a:ext cx="1698877" cy="2317268"/>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24EF1C79-042D-FBAB-ABED-B8FE2EA6ACE0}"/>
              </a:ext>
            </a:extLst>
          </p:cNvPr>
          <p:cNvSpPr/>
          <p:nvPr/>
        </p:nvSpPr>
        <p:spPr>
          <a:xfrm>
            <a:off x="2246865" y="3382931"/>
            <a:ext cx="1983783" cy="527127"/>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CO" dirty="0"/>
              <a:t>Gustavo II Adolfo</a:t>
            </a:r>
          </a:p>
        </p:txBody>
      </p:sp>
      <p:sp>
        <p:nvSpPr>
          <p:cNvPr id="13" name="Google Shape;321;p12">
            <a:extLst>
              <a:ext uri="{FF2B5EF4-FFF2-40B4-BE49-F238E27FC236}">
                <a16:creationId xmlns:a16="http://schemas.microsoft.com/office/drawing/2014/main" id="{EB9585AE-2704-16A7-F280-2E13FDA8BE47}"/>
              </a:ext>
            </a:extLst>
          </p:cNvPr>
          <p:cNvSpPr/>
          <p:nvPr/>
        </p:nvSpPr>
        <p:spPr>
          <a:xfrm>
            <a:off x="2656608" y="4909364"/>
            <a:ext cx="4747082" cy="12998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r"/>
            <a:r>
              <a:rPr lang="en-US" b="1" i="1" dirty="0"/>
              <a:t>“Software architecture is the set of design decisions which, if made incorrectly, may cause your project to be cancelled”</a:t>
            </a:r>
            <a:br>
              <a:rPr lang="en-US" b="1" i="1" dirty="0"/>
            </a:br>
            <a:r>
              <a:rPr lang="en-US" b="1" dirty="0"/>
              <a:t>-</a:t>
            </a:r>
            <a:r>
              <a:rPr lang="en-US" b="1" dirty="0" err="1"/>
              <a:t>Eion</a:t>
            </a:r>
            <a:r>
              <a:rPr lang="en-US" b="1" dirty="0"/>
              <a:t> Woods</a:t>
            </a:r>
          </a:p>
        </p:txBody>
      </p:sp>
      <p:sp>
        <p:nvSpPr>
          <p:cNvPr id="14" name="Google Shape;321;p12">
            <a:extLst>
              <a:ext uri="{FF2B5EF4-FFF2-40B4-BE49-F238E27FC236}">
                <a16:creationId xmlns:a16="http://schemas.microsoft.com/office/drawing/2014/main" id="{659ECFF3-4375-3609-FE0C-AA39E333425B}"/>
              </a:ext>
            </a:extLst>
          </p:cNvPr>
          <p:cNvSpPr/>
          <p:nvPr/>
        </p:nvSpPr>
        <p:spPr>
          <a:xfrm>
            <a:off x="10016824" y="1632251"/>
            <a:ext cx="1415473" cy="666367"/>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n-US" b="1" dirty="0"/>
              <a:t>1626</a:t>
            </a:r>
          </a:p>
        </p:txBody>
      </p:sp>
    </p:spTree>
    <p:extLst>
      <p:ext uri="{BB962C8B-B14F-4D97-AF65-F5344CB8AC3E}">
        <p14:creationId xmlns:p14="http://schemas.microsoft.com/office/powerpoint/2010/main" val="199971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9E84E6-B800-D2C3-A38D-2F4B03E99500}"/>
              </a:ext>
            </a:extLst>
          </p:cNvPr>
          <p:cNvSpPr>
            <a:spLocks noGrp="1"/>
          </p:cNvSpPr>
          <p:nvPr>
            <p:ph type="title"/>
          </p:nvPr>
        </p:nvSpPr>
        <p:spPr/>
        <p:txBody>
          <a:bodyPr/>
          <a:lstStyle/>
          <a:p>
            <a:r>
              <a:rPr lang="es-CO" dirty="0"/>
              <a:t>Arquitecturas de software – II </a:t>
            </a:r>
          </a:p>
        </p:txBody>
      </p:sp>
      <p:sp>
        <p:nvSpPr>
          <p:cNvPr id="3" name="Marcador de texto 2">
            <a:extLst>
              <a:ext uri="{FF2B5EF4-FFF2-40B4-BE49-F238E27FC236}">
                <a16:creationId xmlns:a16="http://schemas.microsoft.com/office/drawing/2014/main" id="{A63AF47E-2280-7F44-8C78-DA80AFEC6FAE}"/>
              </a:ext>
            </a:extLst>
          </p:cNvPr>
          <p:cNvSpPr>
            <a:spLocks noGrp="1"/>
          </p:cNvSpPr>
          <p:nvPr>
            <p:ph type="body" idx="1"/>
          </p:nvPr>
        </p:nvSpPr>
        <p:spPr>
          <a:xfrm>
            <a:off x="2076994" y="1410789"/>
            <a:ext cx="9666016" cy="2286140"/>
          </a:xfrm>
        </p:spPr>
        <p:txBody>
          <a:bodyPr/>
          <a:lstStyle/>
          <a:p>
            <a:pPr algn="just"/>
            <a:r>
              <a:rPr lang="es-CO" sz="2200" dirty="0"/>
              <a:t>Las vistas son el concepto mas importante asociado con la documentación de arquitecturas de software.</a:t>
            </a:r>
          </a:p>
          <a:p>
            <a:pPr algn="just"/>
            <a:r>
              <a:rPr lang="es-CO" sz="2200" dirty="0"/>
              <a:t>Un </a:t>
            </a:r>
            <a:r>
              <a:rPr lang="es-CO" sz="2200" b="1" dirty="0"/>
              <a:t>vista</a:t>
            </a:r>
            <a:r>
              <a:rPr lang="es-CO" sz="2200" dirty="0"/>
              <a:t> es una representación de un conjunto de estructuras del sistema y sus relaciones. Una arquitectura se puede representar a través de múltiples vistas.</a:t>
            </a:r>
          </a:p>
          <a:p>
            <a:endParaRPr lang="es-CO" dirty="0"/>
          </a:p>
        </p:txBody>
      </p:sp>
      <p:sp>
        <p:nvSpPr>
          <p:cNvPr id="4" name="Marcador de número de diapositiva 3">
            <a:extLst>
              <a:ext uri="{FF2B5EF4-FFF2-40B4-BE49-F238E27FC236}">
                <a16:creationId xmlns:a16="http://schemas.microsoft.com/office/drawing/2014/main" id="{9661FD3B-36CA-6B3E-D317-7A8DC03CDF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40</a:t>
            </a:fld>
            <a:endParaRPr lang="es-CO"/>
          </a:p>
        </p:txBody>
      </p:sp>
      <p:pic>
        <p:nvPicPr>
          <p:cNvPr id="5" name="Imagen 4">
            <a:extLst>
              <a:ext uri="{FF2B5EF4-FFF2-40B4-BE49-F238E27FC236}">
                <a16:creationId xmlns:a16="http://schemas.microsoft.com/office/drawing/2014/main" id="{824D6606-DC97-BA9E-C66F-8A65BD2E2B75}"/>
              </a:ext>
            </a:extLst>
          </p:cNvPr>
          <p:cNvPicPr>
            <a:picLocks noChangeAspect="1"/>
          </p:cNvPicPr>
          <p:nvPr/>
        </p:nvPicPr>
        <p:blipFill>
          <a:blip r:embed="rId2"/>
          <a:stretch>
            <a:fillRect/>
          </a:stretch>
        </p:blipFill>
        <p:spPr>
          <a:xfrm>
            <a:off x="6254029" y="3348065"/>
            <a:ext cx="5460197" cy="2833961"/>
          </a:xfrm>
          <a:prstGeom prst="rect">
            <a:avLst/>
          </a:prstGeom>
          <a:ln>
            <a:noFill/>
          </a:ln>
          <a:effectLst>
            <a:outerShdw blurRad="190500" algn="tl" rotWithShape="0">
              <a:srgbClr val="000000">
                <a:alpha val="70000"/>
              </a:srgbClr>
            </a:outerShdw>
          </a:effectLst>
        </p:spPr>
      </p:pic>
      <p:pic>
        <p:nvPicPr>
          <p:cNvPr id="6" name="Picture 2" descr="Image result for uml">
            <a:extLst>
              <a:ext uri="{FF2B5EF4-FFF2-40B4-BE49-F238E27FC236}">
                <a16:creationId xmlns:a16="http://schemas.microsoft.com/office/drawing/2014/main" id="{5400DB58-5E97-0A74-C2B1-F06CD7D8B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240" y="3621974"/>
            <a:ext cx="2382544" cy="2286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1F40A5-31C4-3410-1D4D-D22002EE9071}"/>
              </a:ext>
            </a:extLst>
          </p:cNvPr>
          <p:cNvSpPr>
            <a:spLocks noGrp="1"/>
          </p:cNvSpPr>
          <p:nvPr>
            <p:ph type="title"/>
          </p:nvPr>
        </p:nvSpPr>
        <p:spPr/>
        <p:txBody>
          <a:bodyPr/>
          <a:lstStyle/>
          <a:p>
            <a:r>
              <a:rPr lang="es-CO" dirty="0"/>
              <a:t>Arquitecturas de software – III </a:t>
            </a:r>
          </a:p>
        </p:txBody>
      </p:sp>
      <p:sp>
        <p:nvSpPr>
          <p:cNvPr id="3" name="Marcador de texto 2">
            <a:extLst>
              <a:ext uri="{FF2B5EF4-FFF2-40B4-BE49-F238E27FC236}">
                <a16:creationId xmlns:a16="http://schemas.microsoft.com/office/drawing/2014/main" id="{C0B7CD87-E07B-CF7E-0F82-1ABC6DD2A451}"/>
              </a:ext>
            </a:extLst>
          </p:cNvPr>
          <p:cNvSpPr>
            <a:spLocks noGrp="1"/>
          </p:cNvSpPr>
          <p:nvPr>
            <p:ph type="body" idx="1"/>
          </p:nvPr>
        </p:nvSpPr>
        <p:spPr>
          <a:xfrm>
            <a:off x="2076994" y="1410789"/>
            <a:ext cx="5523341" cy="4663440"/>
          </a:xfrm>
        </p:spPr>
        <p:txBody>
          <a:bodyPr anchor="ctr">
            <a:normAutofit/>
          </a:bodyPr>
          <a:lstStyle/>
          <a:p>
            <a:pPr marL="76200" indent="0">
              <a:buNone/>
            </a:pPr>
            <a:r>
              <a:rPr lang="es-CO" sz="2200" b="1" dirty="0"/>
              <a:t>A través de este curso aprenderemos:</a:t>
            </a:r>
          </a:p>
          <a:p>
            <a:pPr marL="76200" indent="0">
              <a:buNone/>
            </a:pPr>
            <a:endParaRPr lang="es-CO" sz="2200" dirty="0"/>
          </a:p>
          <a:p>
            <a:r>
              <a:rPr lang="es-CO" sz="2200" dirty="0"/>
              <a:t>Cómo diseñar y diagramar arquitecturas. </a:t>
            </a:r>
          </a:p>
          <a:p>
            <a:r>
              <a:rPr lang="es-CO" sz="2200" dirty="0"/>
              <a:t>Cómo representar “el fractal” de código que construimos.</a:t>
            </a:r>
          </a:p>
          <a:p>
            <a:r>
              <a:rPr lang="es-CO" sz="2200" dirty="0"/>
              <a:t>Que ese “fractal” o esas estructuras que componen mi software se pueden representar de múltiples maneras (vistas).</a:t>
            </a:r>
          </a:p>
          <a:p>
            <a:r>
              <a:rPr lang="es-CO" sz="2200" dirty="0"/>
              <a:t>Cómo documentar nuestras arquitecturas y definir reglas claras para su construcción y evolución. </a:t>
            </a:r>
          </a:p>
        </p:txBody>
      </p:sp>
      <p:sp>
        <p:nvSpPr>
          <p:cNvPr id="4" name="Marcador de número de diapositiva 3">
            <a:extLst>
              <a:ext uri="{FF2B5EF4-FFF2-40B4-BE49-F238E27FC236}">
                <a16:creationId xmlns:a16="http://schemas.microsoft.com/office/drawing/2014/main" id="{2990A9C6-A9ED-E6F9-2FDD-7EEFAA40A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41</a:t>
            </a:fld>
            <a:endParaRPr lang="es-CO"/>
          </a:p>
        </p:txBody>
      </p:sp>
      <p:pic>
        <p:nvPicPr>
          <p:cNvPr id="1026" name="Picture 2">
            <a:extLst>
              <a:ext uri="{FF2B5EF4-FFF2-40B4-BE49-F238E27FC236}">
                <a16:creationId xmlns:a16="http://schemas.microsoft.com/office/drawing/2014/main" id="{DF721955-DCFB-1F27-D056-2C4A20004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817" y="1712200"/>
            <a:ext cx="37719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3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9148A8-5B36-8958-BB8F-329A48F8ED2A}"/>
              </a:ext>
            </a:extLst>
          </p:cNvPr>
          <p:cNvSpPr>
            <a:spLocks noGrp="1"/>
          </p:cNvSpPr>
          <p:nvPr>
            <p:ph type="title"/>
          </p:nvPr>
        </p:nvSpPr>
        <p:spPr/>
        <p:txBody>
          <a:bodyPr/>
          <a:lstStyle/>
          <a:p>
            <a:r>
              <a:rPr lang="es-CO" dirty="0"/>
              <a:t>Actividad 1</a:t>
            </a:r>
          </a:p>
        </p:txBody>
      </p:sp>
      <p:sp>
        <p:nvSpPr>
          <p:cNvPr id="3" name="Marcador de texto 2">
            <a:extLst>
              <a:ext uri="{FF2B5EF4-FFF2-40B4-BE49-F238E27FC236}">
                <a16:creationId xmlns:a16="http://schemas.microsoft.com/office/drawing/2014/main" id="{5F353818-3926-9A35-D3FC-AD0360210B5E}"/>
              </a:ext>
            </a:extLst>
          </p:cNvPr>
          <p:cNvSpPr>
            <a:spLocks noGrp="1"/>
          </p:cNvSpPr>
          <p:nvPr>
            <p:ph type="body" idx="1"/>
          </p:nvPr>
        </p:nvSpPr>
        <p:spPr/>
        <p:txBody>
          <a:bodyPr>
            <a:normAutofit fontScale="92500"/>
          </a:bodyPr>
          <a:lstStyle/>
          <a:p>
            <a:pPr algn="just"/>
            <a:r>
              <a:rPr lang="es-CO" dirty="0"/>
              <a:t>Conforme equipos Mínimo 2 y Máximo 3 integrantes.</a:t>
            </a:r>
          </a:p>
          <a:p>
            <a:pPr algn="just"/>
            <a:endParaRPr lang="es-CO" dirty="0"/>
          </a:p>
          <a:p>
            <a:pPr algn="just"/>
            <a:r>
              <a:rPr lang="es-CO" dirty="0"/>
              <a:t>Envíe el listado de su equipo al correo del docente (</a:t>
            </a:r>
            <a:r>
              <a:rPr lang="es-CO" dirty="0">
                <a:hlinkClick r:id="rId2"/>
              </a:rPr>
              <a:t>nramirezv1@eafit.edu.co</a:t>
            </a:r>
            <a:r>
              <a:rPr lang="es-CO" dirty="0"/>
              <a:t>) antes de la siguiente clase.</a:t>
            </a:r>
          </a:p>
          <a:p>
            <a:pPr algn="just"/>
            <a:endParaRPr lang="es-CO" dirty="0"/>
          </a:p>
          <a:p>
            <a:pPr algn="just"/>
            <a:r>
              <a:rPr lang="es-CO" b="1" dirty="0"/>
              <a:t>OJO:</a:t>
            </a:r>
            <a:r>
              <a:rPr lang="es-CO" dirty="0"/>
              <a:t> Día de la clase a las 10 am se conformarán equipos aleatorios con los estudiantes que no queden asignados a ningún equipo.</a:t>
            </a:r>
          </a:p>
          <a:p>
            <a:pPr algn="just"/>
            <a:endParaRPr lang="es-CO" dirty="0"/>
          </a:p>
          <a:p>
            <a:pPr algn="just"/>
            <a:r>
              <a:rPr lang="es-CO" b="1" dirty="0"/>
              <a:t>OJO2: Después día de la </a:t>
            </a:r>
            <a:r>
              <a:rPr lang="es-CO" b="1" dirty="0" err="1"/>
              <a:t>clasea</a:t>
            </a:r>
            <a:r>
              <a:rPr lang="es-CO" b="1" dirty="0"/>
              <a:t> las 10 am, evite enviar mensajes para mover integrantes de equipos.</a:t>
            </a:r>
          </a:p>
          <a:p>
            <a:endParaRPr lang="es-CO" dirty="0"/>
          </a:p>
        </p:txBody>
      </p:sp>
      <p:sp>
        <p:nvSpPr>
          <p:cNvPr id="4" name="Marcador de número de diapositiva 3">
            <a:extLst>
              <a:ext uri="{FF2B5EF4-FFF2-40B4-BE49-F238E27FC236}">
                <a16:creationId xmlns:a16="http://schemas.microsoft.com/office/drawing/2014/main" id="{B3B2DFE9-2259-9B35-ED19-E1ABBFFCD1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42</a:t>
            </a:fld>
            <a:endParaRPr lang="es-CO"/>
          </a:p>
        </p:txBody>
      </p:sp>
    </p:spTree>
    <p:extLst>
      <p:ext uri="{BB962C8B-B14F-4D97-AF65-F5344CB8AC3E}">
        <p14:creationId xmlns:p14="http://schemas.microsoft.com/office/powerpoint/2010/main" val="427790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2B1A55-CE44-800A-8C3A-B25FD2415EFA}"/>
              </a:ext>
            </a:extLst>
          </p:cNvPr>
          <p:cNvSpPr>
            <a:spLocks noGrp="1"/>
          </p:cNvSpPr>
          <p:nvPr>
            <p:ph type="title"/>
          </p:nvPr>
        </p:nvSpPr>
        <p:spPr/>
        <p:txBody>
          <a:bodyPr/>
          <a:lstStyle/>
          <a:p>
            <a:r>
              <a:rPr lang="es-CO" dirty="0"/>
              <a:t>Actividad 2</a:t>
            </a:r>
          </a:p>
        </p:txBody>
      </p:sp>
      <p:sp>
        <p:nvSpPr>
          <p:cNvPr id="3" name="Marcador de texto 2">
            <a:extLst>
              <a:ext uri="{FF2B5EF4-FFF2-40B4-BE49-F238E27FC236}">
                <a16:creationId xmlns:a16="http://schemas.microsoft.com/office/drawing/2014/main" id="{0DB2664C-3C1E-39F4-FB5A-5D36FF39C17D}"/>
              </a:ext>
            </a:extLst>
          </p:cNvPr>
          <p:cNvSpPr>
            <a:spLocks noGrp="1"/>
          </p:cNvSpPr>
          <p:nvPr>
            <p:ph type="body" idx="1"/>
          </p:nvPr>
        </p:nvSpPr>
        <p:spPr/>
        <p:txBody>
          <a:bodyPr>
            <a:normAutofit/>
          </a:bodyPr>
          <a:lstStyle/>
          <a:p>
            <a:pPr algn="just"/>
            <a:r>
              <a:rPr lang="es-CO" sz="2400" dirty="0"/>
              <a:t>La siguiente actividad la desarrollará con el equipo que tiene asignado para los proyectos del semestre.</a:t>
            </a:r>
          </a:p>
          <a:p>
            <a:pPr algn="just"/>
            <a:endParaRPr lang="es-CO" sz="2400" dirty="0"/>
          </a:p>
          <a:p>
            <a:pPr algn="just"/>
            <a:r>
              <a:rPr lang="es-CO" sz="2400" dirty="0"/>
              <a:t>Lea en detalle el documento “Internet - </a:t>
            </a:r>
            <a:r>
              <a:rPr lang="es-CO" sz="2400" dirty="0" err="1"/>
              <a:t>BookStore</a:t>
            </a:r>
            <a:r>
              <a:rPr lang="es-CO" sz="2400" dirty="0"/>
              <a:t>”.</a:t>
            </a:r>
          </a:p>
          <a:p>
            <a:pPr algn="just"/>
            <a:endParaRPr lang="es-CO" sz="2400" dirty="0"/>
          </a:p>
          <a:p>
            <a:pPr algn="just"/>
            <a:r>
              <a:rPr lang="es-CO" sz="2400" dirty="0"/>
              <a:t>Desarrolle un diagrama de clases que represente el dominio de la aplicación.</a:t>
            </a:r>
          </a:p>
          <a:p>
            <a:pPr algn="just"/>
            <a:endParaRPr lang="es-CO" sz="2400" dirty="0"/>
          </a:p>
          <a:p>
            <a:pPr algn="just"/>
            <a:r>
              <a:rPr lang="es-CO" sz="2400" dirty="0"/>
              <a:t>Suba la imagen del diagrama de clases a </a:t>
            </a:r>
            <a:r>
              <a:rPr lang="es-CO" sz="2400" dirty="0" err="1"/>
              <a:t>Teams</a:t>
            </a:r>
            <a:r>
              <a:rPr lang="es-CO" sz="2400" dirty="0"/>
              <a:t>. Plazo día antes de la </a:t>
            </a:r>
            <a:r>
              <a:rPr lang="es-CO" sz="2400"/>
              <a:t>próxima clase.</a:t>
            </a:r>
            <a:endParaRPr lang="es-CO" dirty="0"/>
          </a:p>
        </p:txBody>
      </p:sp>
      <p:sp>
        <p:nvSpPr>
          <p:cNvPr id="4" name="Marcador de número de diapositiva 3">
            <a:extLst>
              <a:ext uri="{FF2B5EF4-FFF2-40B4-BE49-F238E27FC236}">
                <a16:creationId xmlns:a16="http://schemas.microsoft.com/office/drawing/2014/main" id="{B753A43B-1AB8-9267-110D-3E327647C8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43</a:t>
            </a:fld>
            <a:endParaRPr lang="es-CO"/>
          </a:p>
        </p:txBody>
      </p:sp>
    </p:spTree>
    <p:extLst>
      <p:ext uri="{BB962C8B-B14F-4D97-AF65-F5344CB8AC3E}">
        <p14:creationId xmlns:p14="http://schemas.microsoft.com/office/powerpoint/2010/main" val="262878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29"/>
          <p:cNvSpPr txBox="1">
            <a:spLocks noGrp="1"/>
          </p:cNvSpPr>
          <p:nvPr>
            <p:ph type="title"/>
          </p:nvPr>
        </p:nvSpPr>
        <p:spPr>
          <a:xfrm>
            <a:off x="1397374" y="274320"/>
            <a:ext cx="9666016" cy="101890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s-CO" dirty="0"/>
              <a:t>Referencias</a:t>
            </a:r>
            <a:endParaRPr dirty="0"/>
          </a:p>
        </p:txBody>
      </p:sp>
      <p:sp>
        <p:nvSpPr>
          <p:cNvPr id="573" name="Google Shape;573;p29"/>
          <p:cNvSpPr txBox="1">
            <a:spLocks noGrp="1"/>
          </p:cNvSpPr>
          <p:nvPr>
            <p:ph type="body" idx="1"/>
          </p:nvPr>
        </p:nvSpPr>
        <p:spPr>
          <a:xfrm>
            <a:off x="717755" y="1293222"/>
            <a:ext cx="11025255" cy="4566803"/>
          </a:xfrm>
          <a:prstGeom prst="rect">
            <a:avLst/>
          </a:prstGeom>
          <a:noFill/>
          <a:ln>
            <a:noFill/>
          </a:ln>
        </p:spPr>
        <p:txBody>
          <a:bodyPr spcFirstLastPara="1" wrap="square" lIns="91425" tIns="45700" rIns="91425" bIns="45700" anchor="t" anchorCtr="0">
            <a:normAutofit/>
          </a:bodyPr>
          <a:lstStyle/>
          <a:p>
            <a:pPr marL="285750" lvl="0" indent="-158750" algn="just" rtl="0">
              <a:lnSpc>
                <a:spcPct val="100000"/>
              </a:lnSpc>
              <a:spcBef>
                <a:spcPts val="0"/>
              </a:spcBef>
              <a:spcAft>
                <a:spcPts val="0"/>
              </a:spcAft>
              <a:buSzPts val="2000"/>
              <a:buNone/>
            </a:pPr>
            <a:endParaRPr sz="2400" dirty="0"/>
          </a:p>
          <a:p>
            <a:pPr algn="just">
              <a:buSzPct val="100000"/>
            </a:pPr>
            <a:r>
              <a:rPr lang="en-US" sz="2000" dirty="0" err="1"/>
              <a:t>Lim,R</a:t>
            </a:r>
            <a:r>
              <a:rPr lang="en-US" sz="2000" dirty="0"/>
              <a:t>., Correa, D. (2022). Django 4 for the Impatient. </a:t>
            </a:r>
            <a:r>
              <a:rPr lang="en-US" sz="2000" dirty="0" err="1"/>
              <a:t>Packt</a:t>
            </a:r>
            <a:r>
              <a:rPr lang="en-US" sz="2000" dirty="0"/>
              <a:t> Publishing Ltd.</a:t>
            </a:r>
          </a:p>
          <a:p>
            <a:pPr algn="just">
              <a:buSzPct val="100000"/>
            </a:pPr>
            <a:r>
              <a:rPr lang="en-US" sz="2000" dirty="0"/>
              <a:t>Martin, R. (2017). Clean Architecture: A Craftsman’s Guide to Software Structure and Design.</a:t>
            </a:r>
          </a:p>
          <a:p>
            <a:pPr algn="just">
              <a:buSzPct val="100000"/>
            </a:pPr>
            <a:r>
              <a:rPr lang="en-US" sz="2000" dirty="0" err="1"/>
              <a:t>Lim,R</a:t>
            </a:r>
            <a:r>
              <a:rPr lang="en-US" sz="2000" dirty="0"/>
              <a:t>., Correa, D. (2022). Beginning Django API &amp; React</a:t>
            </a:r>
          </a:p>
          <a:p>
            <a:pPr algn="just">
              <a:buSzPct val="100000"/>
            </a:pPr>
            <a:r>
              <a:rPr lang="en-US" sz="2000" dirty="0"/>
              <a:t>Balachandran Pillai, A. (2017). Software Architecture with Python. </a:t>
            </a:r>
            <a:r>
              <a:rPr lang="en-US" sz="2000" dirty="0" err="1"/>
              <a:t>Packt</a:t>
            </a:r>
            <a:r>
              <a:rPr lang="en-US" sz="2000" dirty="0"/>
              <a:t> Publishing Ltd.</a:t>
            </a:r>
          </a:p>
          <a:p>
            <a:pPr algn="just">
              <a:buSzPct val="100000"/>
            </a:pPr>
            <a:r>
              <a:rPr lang="en-US" sz="2000" dirty="0"/>
              <a:t>Ravindran, A. (2018) Django Design Patterns and Best Practices.</a:t>
            </a:r>
          </a:p>
          <a:p>
            <a:pPr algn="just">
              <a:buSzPct val="100000"/>
            </a:pPr>
            <a:r>
              <a:rPr lang="en-US" sz="2000" dirty="0"/>
              <a:t>Meles, A. (2022). Django 4 By Example. </a:t>
            </a:r>
            <a:r>
              <a:rPr lang="en-US" sz="2000" dirty="0" err="1"/>
              <a:t>Packt</a:t>
            </a:r>
            <a:r>
              <a:rPr lang="en-US" sz="2000"/>
              <a:t> Publishing Ltd.</a:t>
            </a:r>
            <a:endParaRPr lang="en-US" sz="20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673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0C128-F204-3F6F-C577-7D5A03893A0A}"/>
              </a:ext>
            </a:extLst>
          </p:cNvPr>
          <p:cNvSpPr>
            <a:spLocks noGrp="1"/>
          </p:cNvSpPr>
          <p:nvPr>
            <p:ph type="title"/>
          </p:nvPr>
        </p:nvSpPr>
        <p:spPr>
          <a:xfrm>
            <a:off x="2048210" y="624050"/>
            <a:ext cx="9666016" cy="1991330"/>
          </a:xfrm>
        </p:spPr>
        <p:txBody>
          <a:bodyPr>
            <a:normAutofit/>
          </a:bodyPr>
          <a:lstStyle/>
          <a:p>
            <a:r>
              <a:rPr lang="es-CO" sz="4400" dirty="0"/>
              <a:t>¿Cómo luce una arquitectura de software?</a:t>
            </a:r>
          </a:p>
        </p:txBody>
      </p:sp>
      <p:sp>
        <p:nvSpPr>
          <p:cNvPr id="4" name="Marcador de número de diapositiva 3">
            <a:extLst>
              <a:ext uri="{FF2B5EF4-FFF2-40B4-BE49-F238E27FC236}">
                <a16:creationId xmlns:a16="http://schemas.microsoft.com/office/drawing/2014/main" id="{7F4696CB-22A8-3208-702D-AD05C6FA4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a:t>
            </a:fld>
            <a:endParaRPr lang="es-CO"/>
          </a:p>
        </p:txBody>
      </p:sp>
      <p:pic>
        <p:nvPicPr>
          <p:cNvPr id="5" name="Imagen 4">
            <a:extLst>
              <a:ext uri="{FF2B5EF4-FFF2-40B4-BE49-F238E27FC236}">
                <a16:creationId xmlns:a16="http://schemas.microsoft.com/office/drawing/2014/main" id="{37DF234C-3B48-2BA8-95D8-43E53866A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096" y="3222004"/>
            <a:ext cx="2933114" cy="2933114"/>
          </a:xfrm>
          <a:prstGeom prst="rect">
            <a:avLst/>
          </a:prstGeom>
        </p:spPr>
      </p:pic>
    </p:spTree>
    <p:extLst>
      <p:ext uri="{BB962C8B-B14F-4D97-AF65-F5344CB8AC3E}">
        <p14:creationId xmlns:p14="http://schemas.microsoft.com/office/powerpoint/2010/main" val="4243395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3B0854-1B28-4CD1-8DFC-ED258D6547E8}"/>
              </a:ext>
            </a:extLst>
          </p:cNvPr>
          <p:cNvSpPr>
            <a:spLocks noGrp="1"/>
          </p:cNvSpPr>
          <p:nvPr>
            <p:ph type="title"/>
          </p:nvPr>
        </p:nvSpPr>
        <p:spPr/>
        <p:txBody>
          <a:bodyPr/>
          <a:lstStyle/>
          <a:p>
            <a:r>
              <a:rPr lang="es-CO" dirty="0"/>
              <a:t>¿Cómo luce un arquitectura? – I </a:t>
            </a:r>
          </a:p>
        </p:txBody>
      </p:sp>
      <p:sp>
        <p:nvSpPr>
          <p:cNvPr id="3" name="Marcador de texto 2">
            <a:extLst>
              <a:ext uri="{FF2B5EF4-FFF2-40B4-BE49-F238E27FC236}">
                <a16:creationId xmlns:a16="http://schemas.microsoft.com/office/drawing/2014/main" id="{FB40B52A-E986-3C61-F341-4182525088EA}"/>
              </a:ext>
            </a:extLst>
          </p:cNvPr>
          <p:cNvSpPr>
            <a:spLocks noGrp="1"/>
          </p:cNvSpPr>
          <p:nvPr>
            <p:ph type="body" idx="1"/>
          </p:nvPr>
        </p:nvSpPr>
        <p:spPr>
          <a:xfrm>
            <a:off x="5889524" y="1557478"/>
            <a:ext cx="5629420" cy="4663440"/>
          </a:xfrm>
        </p:spPr>
        <p:txBody>
          <a:bodyPr anchor="ctr">
            <a:normAutofit/>
          </a:bodyPr>
          <a:lstStyle/>
          <a:p>
            <a:pPr algn="just"/>
            <a:r>
              <a:rPr lang="es-CO" sz="2200" dirty="0"/>
              <a:t>¿Cuáles son los elementos principales que conforman la estructura del edificio de la izquierda?</a:t>
            </a:r>
          </a:p>
          <a:p>
            <a:pPr algn="just"/>
            <a:endParaRPr lang="es-CO" sz="2200" dirty="0"/>
          </a:p>
          <a:p>
            <a:pPr algn="just"/>
            <a:r>
              <a:rPr lang="es-CO" sz="2200" dirty="0"/>
              <a:t>Imagínese que le tiene que describir a un amigo esos elementos principales.</a:t>
            </a:r>
          </a:p>
          <a:p>
            <a:pPr algn="just"/>
            <a:endParaRPr lang="es-CO" sz="2200" dirty="0"/>
          </a:p>
          <a:p>
            <a:pPr algn="just"/>
            <a:r>
              <a:rPr lang="es-CO" sz="2200" dirty="0"/>
              <a:t>Posiblemente: ladrillos, concreto, acero y vidrio.</a:t>
            </a:r>
          </a:p>
          <a:p>
            <a:endParaRPr lang="es-CO" sz="2000" dirty="0"/>
          </a:p>
        </p:txBody>
      </p:sp>
      <p:sp>
        <p:nvSpPr>
          <p:cNvPr id="4" name="Marcador de número de diapositiva 3">
            <a:extLst>
              <a:ext uri="{FF2B5EF4-FFF2-40B4-BE49-F238E27FC236}">
                <a16:creationId xmlns:a16="http://schemas.microsoft.com/office/drawing/2014/main" id="{31425E6C-35F7-8ABF-77A1-ABED7E90F7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6</a:t>
            </a:fld>
            <a:endParaRPr lang="es-CO"/>
          </a:p>
        </p:txBody>
      </p:sp>
      <p:pic>
        <p:nvPicPr>
          <p:cNvPr id="5" name="Picture 4">
            <a:extLst>
              <a:ext uri="{FF2B5EF4-FFF2-40B4-BE49-F238E27FC236}">
                <a16:creationId xmlns:a16="http://schemas.microsoft.com/office/drawing/2014/main" id="{4E175A6D-2C28-F5EE-E237-C5751D4C3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881" y="1700980"/>
            <a:ext cx="2781641" cy="4172462"/>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30201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2BD834-BD99-A83F-9221-3DCDB31699CF}"/>
              </a:ext>
            </a:extLst>
          </p:cNvPr>
          <p:cNvSpPr>
            <a:spLocks noGrp="1"/>
          </p:cNvSpPr>
          <p:nvPr>
            <p:ph type="title"/>
          </p:nvPr>
        </p:nvSpPr>
        <p:spPr/>
        <p:txBody>
          <a:bodyPr/>
          <a:lstStyle/>
          <a:p>
            <a:r>
              <a:rPr lang="es-CO" dirty="0"/>
              <a:t>¿Cómo luce un arquitectura? – II</a:t>
            </a:r>
          </a:p>
        </p:txBody>
      </p:sp>
      <p:sp>
        <p:nvSpPr>
          <p:cNvPr id="3" name="Marcador de texto 2">
            <a:extLst>
              <a:ext uri="{FF2B5EF4-FFF2-40B4-BE49-F238E27FC236}">
                <a16:creationId xmlns:a16="http://schemas.microsoft.com/office/drawing/2014/main" id="{CB3A7261-3A05-0B41-EF08-1B3D401BE905}"/>
              </a:ext>
            </a:extLst>
          </p:cNvPr>
          <p:cNvSpPr>
            <a:spLocks noGrp="1"/>
          </p:cNvSpPr>
          <p:nvPr>
            <p:ph type="body" idx="1"/>
          </p:nvPr>
        </p:nvSpPr>
        <p:spPr>
          <a:xfrm>
            <a:off x="5781368" y="1410789"/>
            <a:ext cx="5961642" cy="4663440"/>
          </a:xfrm>
        </p:spPr>
        <p:txBody>
          <a:bodyPr anchor="ctr">
            <a:normAutofit fontScale="77500" lnSpcReduction="20000"/>
          </a:bodyPr>
          <a:lstStyle/>
          <a:p>
            <a:pPr algn="just"/>
            <a:r>
              <a:rPr lang="es-CO" dirty="0"/>
              <a:t>¿Cuáles son los elementos principales que conforman la estructura de la aplicación de la izquierda?</a:t>
            </a:r>
          </a:p>
          <a:p>
            <a:pPr algn="just"/>
            <a:endParaRPr lang="es-CO" dirty="0"/>
          </a:p>
          <a:p>
            <a:pPr algn="just"/>
            <a:r>
              <a:rPr lang="es-CO" dirty="0"/>
              <a:t>Imagínese que le tiene que describir a un amigo esos elementos principales.</a:t>
            </a:r>
          </a:p>
          <a:p>
            <a:pPr algn="just"/>
            <a:endParaRPr lang="es-CO" dirty="0"/>
          </a:p>
          <a:p>
            <a:pPr algn="just"/>
            <a:r>
              <a:rPr lang="es-CO" dirty="0"/>
              <a:t>A diferencia de los edificios, que pueden estar hechos de ladrillos, hormigón, madera, acero y vidrio, </a:t>
            </a:r>
            <a:r>
              <a:rPr lang="es-CO" b="1" dirty="0"/>
              <a:t>el software está hecho de software</a:t>
            </a:r>
            <a:r>
              <a:rPr lang="es-CO" dirty="0"/>
              <a:t>. Las grandes construcciones de software están hechas de componentes de software más pequeños, que a su vez están hechos de componentes de software más pequeños, y así sucesivamente.</a:t>
            </a:r>
          </a:p>
        </p:txBody>
      </p:sp>
      <p:sp>
        <p:nvSpPr>
          <p:cNvPr id="4" name="Marcador de número de diapositiva 3">
            <a:extLst>
              <a:ext uri="{FF2B5EF4-FFF2-40B4-BE49-F238E27FC236}">
                <a16:creationId xmlns:a16="http://schemas.microsoft.com/office/drawing/2014/main" id="{CABCC52D-A065-A882-64EB-9595898341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7</a:t>
            </a:fld>
            <a:endParaRPr lang="es-CO"/>
          </a:p>
        </p:txBody>
      </p:sp>
      <p:pic>
        <p:nvPicPr>
          <p:cNvPr id="5" name="Imagen 4">
            <a:extLst>
              <a:ext uri="{FF2B5EF4-FFF2-40B4-BE49-F238E27FC236}">
                <a16:creationId xmlns:a16="http://schemas.microsoft.com/office/drawing/2014/main" id="{1A648648-1D27-8848-2C03-27F0BA06B43C}"/>
              </a:ext>
            </a:extLst>
          </p:cNvPr>
          <p:cNvPicPr>
            <a:picLocks noChangeAspect="1"/>
          </p:cNvPicPr>
          <p:nvPr/>
        </p:nvPicPr>
        <p:blipFill>
          <a:blip r:embed="rId2"/>
          <a:stretch>
            <a:fillRect/>
          </a:stretch>
        </p:blipFill>
        <p:spPr>
          <a:xfrm>
            <a:off x="2224478" y="2148655"/>
            <a:ext cx="3322130" cy="318770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84027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A63984-AA15-DFA7-918F-EB637B249099}"/>
              </a:ext>
            </a:extLst>
          </p:cNvPr>
          <p:cNvSpPr>
            <a:spLocks noGrp="1"/>
          </p:cNvSpPr>
          <p:nvPr>
            <p:ph type="title"/>
          </p:nvPr>
        </p:nvSpPr>
        <p:spPr/>
        <p:txBody>
          <a:bodyPr/>
          <a:lstStyle/>
          <a:p>
            <a:r>
              <a:rPr lang="es-CO" dirty="0"/>
              <a:t>¿Cómo luce un arquitectura? – III </a:t>
            </a:r>
          </a:p>
        </p:txBody>
      </p:sp>
      <p:sp>
        <p:nvSpPr>
          <p:cNvPr id="3" name="Marcador de texto 2">
            <a:extLst>
              <a:ext uri="{FF2B5EF4-FFF2-40B4-BE49-F238E27FC236}">
                <a16:creationId xmlns:a16="http://schemas.microsoft.com/office/drawing/2014/main" id="{51D9B460-BAFE-E8AB-7774-6620F531AD4B}"/>
              </a:ext>
            </a:extLst>
          </p:cNvPr>
          <p:cNvSpPr>
            <a:spLocks noGrp="1"/>
          </p:cNvSpPr>
          <p:nvPr>
            <p:ph type="body" idx="1"/>
          </p:nvPr>
        </p:nvSpPr>
        <p:spPr>
          <a:xfrm>
            <a:off x="2076994" y="1410789"/>
            <a:ext cx="9666016" cy="1715869"/>
          </a:xfrm>
        </p:spPr>
        <p:txBody>
          <a:bodyPr>
            <a:normAutofit/>
          </a:bodyPr>
          <a:lstStyle/>
          <a:p>
            <a:r>
              <a:rPr lang="es-CO" sz="2200" dirty="0"/>
              <a:t>Cuando hablamos de arquitectura de software, el software es recursivo y de </a:t>
            </a:r>
            <a:r>
              <a:rPr lang="es-CO" sz="2200" b="1" dirty="0"/>
              <a:t>naturaleza fractal</a:t>
            </a:r>
            <a:r>
              <a:rPr lang="es-CO" sz="2200" dirty="0"/>
              <a:t>, grabado y esbozado en código.</a:t>
            </a:r>
          </a:p>
          <a:p>
            <a:r>
              <a:rPr lang="es-CO" sz="2200" dirty="0"/>
              <a:t>Entender como funciona ese fractal es lo que nos permitirá diseñar y representar buenas arquitecturas de software.</a:t>
            </a:r>
          </a:p>
        </p:txBody>
      </p:sp>
      <p:sp>
        <p:nvSpPr>
          <p:cNvPr id="4" name="Marcador de número de diapositiva 3">
            <a:extLst>
              <a:ext uri="{FF2B5EF4-FFF2-40B4-BE49-F238E27FC236}">
                <a16:creationId xmlns:a16="http://schemas.microsoft.com/office/drawing/2014/main" id="{2ACED311-6032-8E53-2412-FF87F1343C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8</a:t>
            </a:fld>
            <a:endParaRPr lang="es-CO"/>
          </a:p>
        </p:txBody>
      </p:sp>
      <p:pic>
        <p:nvPicPr>
          <p:cNvPr id="5" name="Picture 2">
            <a:extLst>
              <a:ext uri="{FF2B5EF4-FFF2-40B4-BE49-F238E27FC236}">
                <a16:creationId xmlns:a16="http://schemas.microsoft.com/office/drawing/2014/main" id="{04B823C4-E9A6-0EF7-531D-3C1D65238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191" y="3247316"/>
            <a:ext cx="5677621" cy="3193662"/>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00911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lvl="0" indent="-457200">
              <a:spcBef>
                <a:spcPts val="0"/>
              </a:spcBef>
              <a:buSzPts val="2400"/>
              <a:buFont typeface="Calibri"/>
              <a:buAutoNum type="arabicPeriod"/>
            </a:pPr>
            <a:r>
              <a:rPr lang="es-ES" dirty="0"/>
              <a:t>Introducción</a:t>
            </a:r>
          </a:p>
          <a:p>
            <a:pPr marL="457200" lvl="0" indent="-457200">
              <a:spcBef>
                <a:spcPts val="0"/>
              </a:spcBef>
              <a:buSzPts val="2400"/>
              <a:buFont typeface="Calibri"/>
              <a:buAutoNum type="arabicPeriod"/>
            </a:pPr>
            <a:r>
              <a:rPr lang="es-ES" b="1" dirty="0"/>
              <a:t>Evolución del software</a:t>
            </a:r>
          </a:p>
          <a:p>
            <a:pPr marL="457200" lvl="0" indent="-457200">
              <a:spcBef>
                <a:spcPts val="0"/>
              </a:spcBef>
              <a:buSzPts val="2400"/>
              <a:buFont typeface="Calibri"/>
              <a:buAutoNum type="arabicPeriod"/>
            </a:pPr>
            <a:r>
              <a:rPr lang="es-ES" dirty="0"/>
              <a:t>¿Cómo hacer "buen" software?</a:t>
            </a:r>
          </a:p>
          <a:p>
            <a:pPr marL="457200" lvl="0" indent="-457200">
              <a:spcBef>
                <a:spcPts val="0"/>
              </a:spcBef>
              <a:buSzPts val="2400"/>
              <a:buFont typeface="Calibri"/>
              <a:buAutoNum type="arabicPeriod"/>
            </a:pPr>
            <a:r>
              <a:rPr lang="es-ES" dirty="0"/>
              <a:t>Caso de estudio</a:t>
            </a:r>
          </a:p>
          <a:p>
            <a:pPr marL="457200" lvl="0" indent="-457200">
              <a:spcBef>
                <a:spcPts val="0"/>
              </a:spcBef>
              <a:buSzPts val="2400"/>
              <a:buFont typeface="Calibri"/>
              <a:buAutoNum type="arabicPeriod"/>
            </a:pPr>
            <a:r>
              <a:rPr lang="es-ES" dirty="0"/>
              <a:t>Paradigmas de software</a:t>
            </a:r>
          </a:p>
          <a:p>
            <a:pPr marL="457200" lvl="0" indent="-457200">
              <a:spcBef>
                <a:spcPts val="0"/>
              </a:spcBef>
              <a:buSzPts val="2400"/>
              <a:buFont typeface="Calibri"/>
              <a:buAutoNum type="arabicPeriod"/>
            </a:pPr>
            <a:r>
              <a:rPr lang="es-ES" dirty="0"/>
              <a:t>Arquitecturas de software</a:t>
            </a:r>
          </a:p>
        </p:txBody>
      </p:sp>
    </p:spTree>
    <p:extLst>
      <p:ext uri="{BB962C8B-B14F-4D97-AF65-F5344CB8AC3E}">
        <p14:creationId xmlns:p14="http://schemas.microsoft.com/office/powerpoint/2010/main" val="293742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delo centrado en el estudian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PC-NFI_Paola_v4" id="{F1849F31-EFC5-457B-B904-2A8A5E240D81}" vid="{6CD487A3-F960-4206-B4E8-B415C60725D8}"/>
    </a:ext>
  </a:ext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23A749CB627294E9E8DBF65CA912193" ma:contentTypeVersion="0" ma:contentTypeDescription="Crear nuevo documento." ma:contentTypeScope="" ma:versionID="9230b3eba3072dbda789f8cd8082b9d9">
  <xsd:schema xmlns:xsd="http://www.w3.org/2001/XMLSchema" xmlns:xs="http://www.w3.org/2001/XMLSchema" xmlns:p="http://schemas.microsoft.com/office/2006/metadata/properties" targetNamespace="http://schemas.microsoft.com/office/2006/metadata/properties" ma:root="true" ma:fieldsID="888669a25a4819ff64d85379b870750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08C260C-2072-4B77-B960-7BF0CB6FF445}"/>
</file>

<file path=customXml/itemProps2.xml><?xml version="1.0" encoding="utf-8"?>
<ds:datastoreItem xmlns:ds="http://schemas.openxmlformats.org/officeDocument/2006/customXml" ds:itemID="{585C733F-4E14-4C4B-BC40-5925A99EB7EC}"/>
</file>

<file path=customXml/itemProps3.xml><?xml version="1.0" encoding="utf-8"?>
<ds:datastoreItem xmlns:ds="http://schemas.openxmlformats.org/officeDocument/2006/customXml" ds:itemID="{C69745FC-A3D5-4EBD-9EAC-11CE40CA3327}"/>
</file>

<file path=docProps/app.xml><?xml version="1.0" encoding="utf-8"?>
<Properties xmlns="http://schemas.openxmlformats.org/officeDocument/2006/extended-properties" xmlns:vt="http://schemas.openxmlformats.org/officeDocument/2006/docPropsVTypes">
  <Template>Plantilla-PC-NFI_Paola_v4</Template>
  <TotalTime>3990</TotalTime>
  <Words>2503</Words>
  <Application>Microsoft Office PowerPoint</Application>
  <PresentationFormat>Panorámica</PresentationFormat>
  <Paragraphs>254</Paragraphs>
  <Slides>45</Slides>
  <Notes>7</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45</vt:i4>
      </vt:variant>
    </vt:vector>
  </HeadingPairs>
  <TitlesOfParts>
    <vt:vector size="49" baseType="lpstr">
      <vt:lpstr>Arial</vt:lpstr>
      <vt:lpstr>Calibri</vt:lpstr>
      <vt:lpstr>Calibri Light</vt:lpstr>
      <vt:lpstr>Modelo centrado en el estudiante</vt:lpstr>
      <vt:lpstr>Presentación de PowerPoint</vt:lpstr>
      <vt:lpstr>Agenda</vt:lpstr>
      <vt:lpstr>¿Por qué son importantes las arquitecturas de software?</vt:lpstr>
      <vt:lpstr>The Swedish Ship Vasa</vt:lpstr>
      <vt:lpstr>¿Cómo luce una arquitectura de software?</vt:lpstr>
      <vt:lpstr>¿Cómo luce un arquitectura? – I </vt:lpstr>
      <vt:lpstr>¿Cómo luce un arquitectura? – II</vt:lpstr>
      <vt:lpstr>¿Cómo luce un arquitectura? – III </vt:lpstr>
      <vt:lpstr>Agenda</vt:lpstr>
      <vt:lpstr>¿Qué tan diferente es el software que desarrollamos hoy en día, del que se desarrollaba en los entre los 50s y 70s?  (en el 66 sale la POO – en el 72 se crea C)</vt:lpstr>
      <vt:lpstr>Evolución del software – I</vt:lpstr>
      <vt:lpstr>Evolución del software – II</vt:lpstr>
      <vt:lpstr>Evolución del software – III</vt:lpstr>
      <vt:lpstr>Agenda</vt:lpstr>
      <vt:lpstr>¿Cómo hacer “buen” software?</vt:lpstr>
      <vt:lpstr>¿Cómo hacer “buen” software? – I</vt:lpstr>
      <vt:lpstr>Paréntesis – Ingeniería de software</vt:lpstr>
      <vt:lpstr>¿Cómo hacer “buen” software? - II</vt:lpstr>
      <vt:lpstr>Presentación de PowerPoint</vt:lpstr>
      <vt:lpstr>¿Cómo hacer “buen” software? – III</vt:lpstr>
      <vt:lpstr>Frases interesantes</vt:lpstr>
      <vt:lpstr>Agenda</vt:lpstr>
      <vt:lpstr>Caso de estudio – I </vt:lpstr>
      <vt:lpstr>Caso de estudio – II</vt:lpstr>
      <vt:lpstr>Caso de estudio – III</vt:lpstr>
      <vt:lpstr>Presentación de PowerPoint</vt:lpstr>
      <vt:lpstr>Caso de estudio – IV</vt:lpstr>
      <vt:lpstr>La liebre y la tortuga</vt:lpstr>
      <vt:lpstr>Presentación de PowerPoint</vt:lpstr>
      <vt:lpstr>¿Cuál es el objetivo del desarrollo de una arquitectura de software?</vt:lpstr>
      <vt:lpstr>Objetivo arquitectura de software</vt:lpstr>
      <vt:lpstr>Agenda</vt:lpstr>
      <vt:lpstr>Revolución de los lenguajes</vt:lpstr>
      <vt:lpstr>Revolución de los paradigmas</vt:lpstr>
      <vt:lpstr>Programación estructurada</vt:lpstr>
      <vt:lpstr>Revolución de los paradigmas – II </vt:lpstr>
      <vt:lpstr>Programación orientada a objetos</vt:lpstr>
      <vt:lpstr>Agenda</vt:lpstr>
      <vt:lpstr>Arquitecturas de software</vt:lpstr>
      <vt:lpstr>Arquitecturas de software – II </vt:lpstr>
      <vt:lpstr>Arquitecturas de software – III </vt:lpstr>
      <vt:lpstr>Actividad 1</vt:lpstr>
      <vt:lpstr>Actividad 2</vt:lpstr>
      <vt:lpstr>Referencias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 Variables, Entrada y Salida</dc:title>
  <dc:creator>- Daniel Gara</dc:creator>
  <cp:lastModifiedBy>Nicolas Ramirez Velez</cp:lastModifiedBy>
  <cp:revision>340</cp:revision>
  <dcterms:created xsi:type="dcterms:W3CDTF">2019-04-28T13:56:44Z</dcterms:created>
  <dcterms:modified xsi:type="dcterms:W3CDTF">2025-01-22T22:22:25Z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0x010100223A749CB627294E9E8DBF65CA912193</vt:lpwstr>
  </property>
</Properties>
</file>